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4" r:id="rId3"/>
    <p:sldId id="275" r:id="rId4"/>
    <p:sldId id="276" r:id="rId5"/>
    <p:sldId id="277" r:id="rId6"/>
    <p:sldId id="292" r:id="rId7"/>
    <p:sldId id="299" r:id="rId8"/>
    <p:sldId id="304" r:id="rId9"/>
    <p:sldId id="294" r:id="rId10"/>
    <p:sldId id="293" r:id="rId11"/>
    <p:sldId id="300" r:id="rId12"/>
    <p:sldId id="259" r:id="rId13"/>
    <p:sldId id="285" r:id="rId14"/>
    <p:sldId id="286" r:id="rId15"/>
    <p:sldId id="301" r:id="rId16"/>
    <p:sldId id="295" r:id="rId17"/>
    <p:sldId id="296" r:id="rId18"/>
    <p:sldId id="297" r:id="rId19"/>
    <p:sldId id="298" r:id="rId20"/>
    <p:sldId id="282" r:id="rId21"/>
    <p:sldId id="302" r:id="rId22"/>
    <p:sldId id="280" r:id="rId23"/>
    <p:sldId id="273" r:id="rId24"/>
    <p:sldId id="288" r:id="rId25"/>
    <p:sldId id="289" r:id="rId26"/>
    <p:sldId id="290" r:id="rId27"/>
    <p:sldId id="279" r:id="rId28"/>
    <p:sldId id="303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1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E421B73-F6AE-4599-98FC-38FB86598EB1}" type="datetimeFigureOut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2FFD2C-B7EA-412E-9D84-A88EB15048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5C68C1-70EB-4801-8B88-FD015C520492}" type="datetimeFigureOut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8D00C2-3F07-4A1A-8E72-0BF8C9812B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D1B8-1315-4899-9404-02368D0EF93F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ECD6-AFFE-495D-8FCC-2F4B510E1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0D66-E297-4672-B382-0023CF73D3A0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95C-6C04-4F8A-A8A8-E8E429C8E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0" y="0"/>
            <a:ext cx="0" cy="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A1FF-8222-4F7A-84A5-D1E0AAC0D0D9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D79F9-C858-4F95-9234-8A0E43C077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>
            <a:off x="0" y="0"/>
            <a:ext cx="0" cy="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DC1E-8427-4B2D-BE1C-8771F4E4D6DB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958A-0294-43C0-8196-E38BC1ED40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69E4-8774-40F2-85ED-D141C4ABB75E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8E7D-D6BD-4C7A-B4A4-027B8B6CD6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2C1B-C8E7-4E08-8949-375C3ED49518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0927-FA29-436F-9D47-50A3AB81CC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A1AD-FEB6-4AA4-9BFC-35C9408EB939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5A9E-19E0-463C-85CE-4A0EE4ABC0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0" y="0"/>
            <a:ext cx="0" cy="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8F37-1926-4AE7-B000-507D069E8F7B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8977-93DA-4E74-A45F-3D3CEE4CD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48F9-1684-4C91-9080-E8FBE78B3C8A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2D58-80B0-466E-AD0E-EFA800618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5"/>
          <p:cNvSpPr>
            <a:spLocks/>
          </p:cNvSpPr>
          <p:nvPr/>
        </p:nvSpPr>
        <p:spPr bwMode="auto">
          <a:xfrm>
            <a:off x="365125" y="279400"/>
            <a:ext cx="11485563" cy="628015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6"/>
          <p:cNvSpPr>
            <a:spLocks/>
          </p:cNvSpPr>
          <p:nvPr/>
        </p:nvSpPr>
        <p:spPr bwMode="auto">
          <a:xfrm>
            <a:off x="452438" y="336550"/>
            <a:ext cx="11322050" cy="61531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2E17-C301-4776-AE78-A36F98CF1B86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7FAC-168D-469B-9C27-60CED174D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277813" y="152400"/>
            <a:ext cx="8102600" cy="6248400"/>
            <a:chOff x="1097557" y="700499"/>
            <a:chExt cx="7498976" cy="5278764"/>
          </a:xfrm>
        </p:grpSpPr>
        <p:grpSp>
          <p:nvGrpSpPr>
            <p:cNvPr id="6" name="Группа 8"/>
            <p:cNvGrpSpPr>
              <a:grpSpLocks/>
            </p:cNvGrpSpPr>
            <p:nvPr/>
          </p:nvGrpSpPr>
          <p:grpSpPr bwMode="auto">
            <a:xfrm>
              <a:off x="1097556" y="700498"/>
              <a:ext cx="7498985" cy="5278765"/>
              <a:chOff x="1097556" y="700498"/>
              <a:chExt cx="7498985" cy="5278765"/>
            </a:xfrm>
          </p:grpSpPr>
          <p:sp>
            <p:nvSpPr>
              <p:cNvPr id="8" name="Полилиния 9"/>
              <p:cNvSpPr>
                <a:spLocks/>
              </p:cNvSpPr>
              <p:nvPr/>
            </p:nvSpPr>
            <p:spPr bwMode="auto">
              <a:xfrm>
                <a:off x="1674966" y="1371074"/>
                <a:ext cx="6348565" cy="3985896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grpSp>
            <p:nvGrpSpPr>
              <p:cNvPr id="9" name="Группа 11"/>
              <p:cNvGrpSpPr>
                <a:grpSpLocks/>
              </p:cNvGrpSpPr>
              <p:nvPr/>
            </p:nvGrpSpPr>
            <p:grpSpPr bwMode="auto">
              <a:xfrm>
                <a:off x="1097556" y="700498"/>
                <a:ext cx="7498985" cy="5278765"/>
                <a:chOff x="220267" y="267320"/>
                <a:chExt cx="8471454" cy="5963327"/>
              </a:xfrm>
            </p:grpSpPr>
            <p:sp>
              <p:nvSpPr>
                <p:cNvPr id="10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29676" y="678749"/>
                  <a:ext cx="553001" cy="484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362" y="5557815"/>
                  <a:ext cx="786322" cy="559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2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151" y="5498868"/>
                  <a:ext cx="1175115" cy="70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802933">
                  <a:off x="452635" y="3018693"/>
                  <a:ext cx="786730" cy="55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7653227">
                  <a:off x="1270273" y="614132"/>
                  <a:ext cx="786323" cy="55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789" y="490036"/>
                  <a:ext cx="1042334" cy="62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136384">
                  <a:off x="6771369" y="759719"/>
                  <a:ext cx="713700" cy="422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9043" y="5354936"/>
                  <a:ext cx="884657" cy="628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8973" y="2862641"/>
                  <a:ext cx="786730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1570" y="5360996"/>
                  <a:ext cx="997521" cy="70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520332">
                  <a:off x="402841" y="3945918"/>
                  <a:ext cx="884656" cy="628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602" y="5314029"/>
                  <a:ext cx="818265" cy="581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274" y="5370086"/>
                  <a:ext cx="904573" cy="798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9045" y="5335240"/>
                  <a:ext cx="1221589" cy="868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775" y="2396373"/>
                  <a:ext cx="1089337" cy="773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39" y="594939"/>
                  <a:ext cx="819655" cy="58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41" y="1048388"/>
                  <a:ext cx="902984" cy="798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5674495">
                  <a:off x="2943813" y="393595"/>
                  <a:ext cx="987828" cy="7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38" y="573838"/>
                  <a:ext cx="790868" cy="562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5025" y="664269"/>
                  <a:ext cx="941088" cy="722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370" y="603666"/>
                  <a:ext cx="843162" cy="6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647" y="4915038"/>
                  <a:ext cx="1093883" cy="776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180" y="3336803"/>
                  <a:ext cx="1054491" cy="748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324" y="1671793"/>
                  <a:ext cx="1027397" cy="74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0928" y="5382234"/>
                  <a:ext cx="952981" cy="677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88769">
                  <a:off x="324832" y="4900414"/>
                  <a:ext cx="1093787" cy="777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713" y="5305930"/>
                  <a:ext cx="862077" cy="741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68719" y="5416876"/>
                  <a:ext cx="813594" cy="57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7" y="3400491"/>
                  <a:ext cx="990881" cy="70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1595" y="1673308"/>
                  <a:ext cx="969304" cy="687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9169" y="546093"/>
                  <a:ext cx="967645" cy="687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584" y="993041"/>
                  <a:ext cx="851461" cy="615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591" y="467774"/>
                  <a:ext cx="812079" cy="632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56" y="4700424"/>
                  <a:ext cx="710381" cy="50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242" y="2232370"/>
                  <a:ext cx="882996" cy="72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6192" y="4129242"/>
                  <a:ext cx="967644" cy="68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938" y="5329899"/>
                  <a:ext cx="856017" cy="60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142" y="503587"/>
                  <a:ext cx="981767" cy="697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5166" y="5280697"/>
                  <a:ext cx="1014118" cy="72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173" y="5215549"/>
                  <a:ext cx="474694" cy="336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7448" y="2126315"/>
                  <a:ext cx="819925" cy="430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262" y="562760"/>
                  <a:ext cx="1015778" cy="72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657" y="449129"/>
                  <a:ext cx="884657" cy="742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066" y="474903"/>
                  <a:ext cx="877228" cy="746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5943" y="1409685"/>
                  <a:ext cx="680505" cy="496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253" y="5387664"/>
                  <a:ext cx="728751" cy="517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602" y="3961068"/>
                  <a:ext cx="819925" cy="430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380" y="4333776"/>
                  <a:ext cx="1025736" cy="72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6224" y="5360465"/>
                  <a:ext cx="727235" cy="516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0087" y="510644"/>
                  <a:ext cx="728750" cy="517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1115" y="5440261"/>
                  <a:ext cx="690873" cy="4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7" name="Полилиния 9"/>
            <p:cNvSpPr>
              <a:spLocks/>
            </p:cNvSpPr>
            <p:nvPr/>
          </p:nvSpPr>
          <p:spPr bwMode="auto">
            <a:xfrm>
              <a:off x="2118675" y="1658080"/>
              <a:ext cx="5511101" cy="3429319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3"/>
          <p:cNvSpPr>
            <a:spLocks/>
          </p:cNvSpPr>
          <p:nvPr/>
        </p:nvSpPr>
        <p:spPr bwMode="auto">
          <a:xfrm>
            <a:off x="1185863" y="336550"/>
            <a:ext cx="9817100" cy="4933950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64"/>
          <p:cNvSpPr>
            <a:spLocks/>
          </p:cNvSpPr>
          <p:nvPr/>
        </p:nvSpPr>
        <p:spPr bwMode="auto">
          <a:xfrm>
            <a:off x="1212850" y="4252913"/>
            <a:ext cx="1131888" cy="1257300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65"/>
          <p:cNvSpPr>
            <a:spLocks/>
          </p:cNvSpPr>
          <p:nvPr/>
        </p:nvSpPr>
        <p:spPr bwMode="auto">
          <a:xfrm>
            <a:off x="1255713" y="392113"/>
            <a:ext cx="9675812" cy="4802187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68"/>
          <p:cNvSpPr/>
          <p:nvPr/>
        </p:nvSpPr>
        <p:spPr>
          <a:xfrm>
            <a:off x="9634538" y="4278313"/>
            <a:ext cx="1390650" cy="1060450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олилиния 69"/>
          <p:cNvSpPr/>
          <p:nvPr/>
        </p:nvSpPr>
        <p:spPr>
          <a:xfrm flipH="1">
            <a:off x="1196975" y="4246563"/>
            <a:ext cx="1362075" cy="1073150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Группа 70"/>
          <p:cNvGrpSpPr>
            <a:grpSpLocks/>
          </p:cNvGrpSpPr>
          <p:nvPr/>
        </p:nvGrpSpPr>
        <p:grpSpPr bwMode="auto">
          <a:xfrm rot="20401737" flipH="1">
            <a:off x="9461500" y="4368800"/>
            <a:ext cx="2422525" cy="1401763"/>
            <a:chOff x="4391996" y="2365975"/>
            <a:chExt cx="1978494" cy="1144830"/>
          </a:xfrm>
        </p:grpSpPr>
        <p:sp>
          <p:nvSpPr>
            <p:cNvPr id="11" name="Полилиния 5"/>
            <p:cNvSpPr>
              <a:spLocks/>
            </p:cNvSpPr>
            <p:nvPr/>
          </p:nvSpPr>
          <p:spPr bwMode="auto">
            <a:xfrm flipV="1">
              <a:off x="4392925" y="2389487"/>
              <a:ext cx="1021660" cy="724756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9947145" flipH="1" flipV="1">
              <a:off x="5526735" y="2485469"/>
              <a:ext cx="698825" cy="4978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0800000" flipH="1" flipV="1">
              <a:off x="4425249" y="2863407"/>
              <a:ext cx="1273186" cy="6469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5400000">
              <a:off x="5174066" y="2466438"/>
              <a:ext cx="700122" cy="49656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2155393" flipH="1" flipV="1">
              <a:off x="5546447" y="2974823"/>
              <a:ext cx="824589" cy="4330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6" name="Группа 76"/>
          <p:cNvGrpSpPr>
            <a:grpSpLocks/>
          </p:cNvGrpSpPr>
          <p:nvPr/>
        </p:nvGrpSpPr>
        <p:grpSpPr bwMode="auto">
          <a:xfrm rot="1198789">
            <a:off x="317500" y="4333875"/>
            <a:ext cx="2424113" cy="1403350"/>
            <a:chOff x="4391996" y="2365975"/>
            <a:chExt cx="1978494" cy="1144830"/>
          </a:xfrm>
        </p:grpSpPr>
        <p:sp>
          <p:nvSpPr>
            <p:cNvPr id="17" name="Полилиния 5"/>
            <p:cNvSpPr>
              <a:spLocks/>
            </p:cNvSpPr>
            <p:nvPr/>
          </p:nvSpPr>
          <p:spPr bwMode="auto">
            <a:xfrm flipV="1">
              <a:off x="4391718" y="2390197"/>
              <a:ext cx="1020991" cy="72523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9947145" flipH="1" flipV="1">
              <a:off x="5524522" y="2485740"/>
              <a:ext cx="699664" cy="49730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0800000" flipH="1" flipV="1">
              <a:off x="4422610" y="2863817"/>
              <a:ext cx="1273647" cy="64623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5400000">
              <a:off x="5172895" y="2466017"/>
              <a:ext cx="699331" cy="4975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2155393" flipH="1" flipV="1">
              <a:off x="5544512" y="2974490"/>
              <a:ext cx="825344" cy="43384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33A57-80E3-4885-8290-97CEB777305E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EA8E-4480-4648-899C-17EADB7EEB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4"/>
          <p:cNvSpPr>
            <a:spLocks/>
          </p:cNvSpPr>
          <p:nvPr/>
        </p:nvSpPr>
        <p:spPr bwMode="auto">
          <a:xfrm>
            <a:off x="1169988" y="487363"/>
            <a:ext cx="9840912" cy="578326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Полилиния 9"/>
          <p:cNvSpPr>
            <a:spLocks/>
          </p:cNvSpPr>
          <p:nvPr/>
        </p:nvSpPr>
        <p:spPr bwMode="auto">
          <a:xfrm>
            <a:off x="1358900" y="681038"/>
            <a:ext cx="9463088" cy="53784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9"/>
          <p:cNvSpPr>
            <a:spLocks/>
          </p:cNvSpPr>
          <p:nvPr/>
        </p:nvSpPr>
        <p:spPr bwMode="auto">
          <a:xfrm>
            <a:off x="1463675" y="769938"/>
            <a:ext cx="9266238" cy="518953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7E457-3C0D-4765-BC75-6197C8D8B950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1A74-C33C-4415-B676-74E8272431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8"/>
          <p:cNvSpPr>
            <a:spLocks/>
          </p:cNvSpPr>
          <p:nvPr/>
        </p:nvSpPr>
        <p:spPr bwMode="auto">
          <a:xfrm>
            <a:off x="763588" y="396875"/>
            <a:ext cx="8037512" cy="552132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олилиния 9"/>
          <p:cNvSpPr>
            <a:spLocks/>
          </p:cNvSpPr>
          <p:nvPr/>
        </p:nvSpPr>
        <p:spPr bwMode="auto">
          <a:xfrm>
            <a:off x="819150" y="455613"/>
            <a:ext cx="7924800" cy="540385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10"/>
          <p:cNvSpPr>
            <a:spLocks/>
          </p:cNvSpPr>
          <p:nvPr/>
        </p:nvSpPr>
        <p:spPr bwMode="auto">
          <a:xfrm>
            <a:off x="877888" y="528638"/>
            <a:ext cx="7808912" cy="52578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5"/>
          <p:cNvSpPr>
            <a:spLocks/>
          </p:cNvSpPr>
          <p:nvPr/>
        </p:nvSpPr>
        <p:spPr bwMode="auto">
          <a:xfrm>
            <a:off x="7218363" y="3332163"/>
            <a:ext cx="4452937" cy="308133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>
            <a:off x="7277100" y="3376613"/>
            <a:ext cx="4297363" cy="294798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5"/>
          <p:cNvSpPr>
            <a:spLocks/>
          </p:cNvSpPr>
          <p:nvPr/>
        </p:nvSpPr>
        <p:spPr bwMode="auto">
          <a:xfrm rot="10800000" flipH="1">
            <a:off x="7366000" y="3459163"/>
            <a:ext cx="4102100" cy="2809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D7F0-960A-4D7A-8AC5-755F978A6522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1B91-FE51-45C1-9F4C-D66BBCCC6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5"/>
          <p:cNvSpPr>
            <a:spLocks/>
          </p:cNvSpPr>
          <p:nvPr/>
        </p:nvSpPr>
        <p:spPr bwMode="auto">
          <a:xfrm rot="5142891" flipH="1" flipV="1">
            <a:off x="247650" y="1722438"/>
            <a:ext cx="4930775" cy="34067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9426" flipH="1" flipV="1">
            <a:off x="356393" y="1796257"/>
            <a:ext cx="4729163" cy="32448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5"/>
          <p:cNvSpPr>
            <a:spLocks/>
          </p:cNvSpPr>
          <p:nvPr/>
        </p:nvSpPr>
        <p:spPr bwMode="auto">
          <a:xfrm rot="16039426" flipV="1">
            <a:off x="480218" y="1881982"/>
            <a:ext cx="4513263" cy="30924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 rot="5245851" flipH="1">
            <a:off x="6988175" y="1660525"/>
            <a:ext cx="4876800" cy="34099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5"/>
          <p:cNvSpPr>
            <a:spLocks/>
          </p:cNvSpPr>
          <p:nvPr/>
        </p:nvSpPr>
        <p:spPr bwMode="auto">
          <a:xfrm rot="5400000" flipH="1">
            <a:off x="7081044" y="1726406"/>
            <a:ext cx="4725988" cy="32416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xfrm rot="16200000">
            <a:off x="7173913" y="1792287"/>
            <a:ext cx="4510088" cy="30908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олилиния 5"/>
          <p:cNvSpPr>
            <a:spLocks/>
          </p:cNvSpPr>
          <p:nvPr/>
        </p:nvSpPr>
        <p:spPr bwMode="auto">
          <a:xfrm rot="5400000" flipH="1" flipV="1">
            <a:off x="3411538" y="1401762"/>
            <a:ext cx="536575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5"/>
          <p:cNvSpPr>
            <a:spLocks/>
          </p:cNvSpPr>
          <p:nvPr/>
        </p:nvSpPr>
        <p:spPr bwMode="auto">
          <a:xfrm rot="5400000" flipH="1" flipV="1">
            <a:off x="3498850" y="1460500"/>
            <a:ext cx="5191125" cy="35782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 rot="5400000" flipH="1" flipV="1">
            <a:off x="3599656" y="1547019"/>
            <a:ext cx="4949825" cy="338613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Дата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4237-EFCB-4188-ADA7-B41A77322C8B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15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3F83-E19B-444E-A030-C2EDDA244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23"/>
          <p:cNvSpPr>
            <a:spLocks/>
          </p:cNvSpPr>
          <p:nvPr/>
        </p:nvSpPr>
        <p:spPr bwMode="auto">
          <a:xfrm rot="10800000">
            <a:off x="822325" y="1630363"/>
            <a:ext cx="5673725" cy="3902075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rot="10800000">
            <a:off x="969963" y="1738313"/>
            <a:ext cx="5346700" cy="3654425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9"/>
          <p:cNvSpPr>
            <a:spLocks/>
          </p:cNvSpPr>
          <p:nvPr/>
        </p:nvSpPr>
        <p:spPr bwMode="auto">
          <a:xfrm rot="10800000">
            <a:off x="1022350" y="1800225"/>
            <a:ext cx="5237163" cy="353218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26"/>
          <p:cNvSpPr>
            <a:spLocks/>
          </p:cNvSpPr>
          <p:nvPr/>
        </p:nvSpPr>
        <p:spPr bwMode="auto">
          <a:xfrm rot="5106336">
            <a:off x="4893469" y="1012032"/>
            <a:ext cx="4641850" cy="344011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rot="5106336">
            <a:off x="5016500" y="1096963"/>
            <a:ext cx="4381500" cy="32194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олилиния 9"/>
          <p:cNvSpPr>
            <a:spLocks/>
          </p:cNvSpPr>
          <p:nvPr/>
        </p:nvSpPr>
        <p:spPr bwMode="auto">
          <a:xfrm rot="5106336">
            <a:off x="5073650" y="1163638"/>
            <a:ext cx="4275137" cy="310673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29"/>
          <p:cNvSpPr>
            <a:spLocks/>
          </p:cNvSpPr>
          <p:nvPr/>
        </p:nvSpPr>
        <p:spPr bwMode="auto">
          <a:xfrm rot="5837788">
            <a:off x="7669213" y="2060575"/>
            <a:ext cx="4095750" cy="2876550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олилиния 9"/>
          <p:cNvSpPr>
            <a:spLocks/>
          </p:cNvSpPr>
          <p:nvPr/>
        </p:nvSpPr>
        <p:spPr bwMode="auto">
          <a:xfrm rot="5837788">
            <a:off x="7774781" y="2167732"/>
            <a:ext cx="3889375" cy="269081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" name="Полилиния 9"/>
          <p:cNvSpPr>
            <a:spLocks/>
          </p:cNvSpPr>
          <p:nvPr/>
        </p:nvSpPr>
        <p:spPr bwMode="auto">
          <a:xfrm rot="5837788">
            <a:off x="7816851" y="2219325"/>
            <a:ext cx="3810000" cy="2593975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олилиния 32"/>
          <p:cNvSpPr>
            <a:spLocks/>
          </p:cNvSpPr>
          <p:nvPr/>
        </p:nvSpPr>
        <p:spPr bwMode="auto">
          <a:xfrm flipH="1">
            <a:off x="6019800" y="3959225"/>
            <a:ext cx="3122613" cy="230822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олилиния 33"/>
          <p:cNvSpPr>
            <a:spLocks/>
          </p:cNvSpPr>
          <p:nvPr/>
        </p:nvSpPr>
        <p:spPr bwMode="auto">
          <a:xfrm flipH="1">
            <a:off x="6072188" y="4010025"/>
            <a:ext cx="3013075" cy="22066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Полилиния 34"/>
          <p:cNvSpPr>
            <a:spLocks/>
          </p:cNvSpPr>
          <p:nvPr/>
        </p:nvSpPr>
        <p:spPr bwMode="auto">
          <a:xfrm flipH="1">
            <a:off x="6118225" y="4059238"/>
            <a:ext cx="2919413" cy="21082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Дата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4C04-6A5F-4B8A-9FB0-6920B3D4E33C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5CB1-D8E9-4895-ACC2-FF31E07BD4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 rot="21432709">
            <a:off x="6324600" y="3487738"/>
            <a:ext cx="4287838" cy="29749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5"/>
          <p:cNvSpPr>
            <a:spLocks/>
          </p:cNvSpPr>
          <p:nvPr/>
        </p:nvSpPr>
        <p:spPr bwMode="auto">
          <a:xfrm flipV="1">
            <a:off x="6288088" y="223838"/>
            <a:ext cx="4298950" cy="30146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xfrm rot="160574" flipV="1">
            <a:off x="6342063" y="304800"/>
            <a:ext cx="4187825" cy="28733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5"/>
          <p:cNvSpPr>
            <a:spLocks/>
          </p:cNvSpPr>
          <p:nvPr/>
        </p:nvSpPr>
        <p:spPr bwMode="auto">
          <a:xfrm rot="10960574" flipH="1" flipV="1">
            <a:off x="6427788" y="357188"/>
            <a:ext cx="3998912" cy="274161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xfrm flipH="1">
            <a:off x="1657350" y="3430588"/>
            <a:ext cx="4202113" cy="291465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олилиния 5"/>
          <p:cNvSpPr>
            <a:spLocks/>
          </p:cNvSpPr>
          <p:nvPr/>
        </p:nvSpPr>
        <p:spPr bwMode="auto">
          <a:xfrm flipH="1">
            <a:off x="1711325" y="3498850"/>
            <a:ext cx="4054475" cy="278130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5"/>
          <p:cNvSpPr>
            <a:spLocks/>
          </p:cNvSpPr>
          <p:nvPr/>
        </p:nvSpPr>
        <p:spPr bwMode="auto">
          <a:xfrm rot="10800000">
            <a:off x="1795463" y="3576638"/>
            <a:ext cx="3870325" cy="26511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 rot="200049" flipH="1" flipV="1">
            <a:off x="1604963" y="247650"/>
            <a:ext cx="4254500" cy="299720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 flipH="1" flipV="1">
            <a:off x="1684338" y="325438"/>
            <a:ext cx="4122737" cy="28416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flipH="1" flipV="1">
            <a:off x="1735138" y="393700"/>
            <a:ext cx="4005262" cy="270668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олилиния 5"/>
          <p:cNvSpPr>
            <a:spLocks/>
          </p:cNvSpPr>
          <p:nvPr/>
        </p:nvSpPr>
        <p:spPr bwMode="auto">
          <a:xfrm>
            <a:off x="6419850" y="3557588"/>
            <a:ext cx="4122738" cy="284162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>
            <a:off x="6486525" y="3625850"/>
            <a:ext cx="4005263" cy="270668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Дата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3A45-D0ED-4469-B082-6D6E4358B35F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19" name="Нижний колонтитул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38D6-8481-4412-B712-2B1B570060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20"/>
          <p:cNvSpPr>
            <a:spLocks/>
          </p:cNvSpPr>
          <p:nvPr/>
        </p:nvSpPr>
        <p:spPr bwMode="auto">
          <a:xfrm flipH="1">
            <a:off x="874713" y="30480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7" name="Полилиния 21"/>
          <p:cNvSpPr>
            <a:spLocks/>
          </p:cNvSpPr>
          <p:nvPr/>
        </p:nvSpPr>
        <p:spPr bwMode="auto">
          <a:xfrm flipH="1">
            <a:off x="939800" y="35401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олилиния 22"/>
          <p:cNvSpPr>
            <a:spLocks/>
          </p:cNvSpPr>
          <p:nvPr/>
        </p:nvSpPr>
        <p:spPr bwMode="auto">
          <a:xfrm flipH="1">
            <a:off x="1004888" y="398463"/>
            <a:ext cx="4781550" cy="279876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Полилиния 38"/>
          <p:cNvSpPr>
            <a:spLocks/>
          </p:cNvSpPr>
          <p:nvPr/>
        </p:nvSpPr>
        <p:spPr bwMode="auto">
          <a:xfrm>
            <a:off x="6246813" y="30480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39"/>
          <p:cNvSpPr>
            <a:spLocks/>
          </p:cNvSpPr>
          <p:nvPr/>
        </p:nvSpPr>
        <p:spPr bwMode="auto">
          <a:xfrm>
            <a:off x="6311900" y="35401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1" name="Полилиния 40"/>
          <p:cNvSpPr>
            <a:spLocks/>
          </p:cNvSpPr>
          <p:nvPr/>
        </p:nvSpPr>
        <p:spPr bwMode="auto">
          <a:xfrm>
            <a:off x="6376988" y="398463"/>
            <a:ext cx="4781550" cy="279876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41"/>
          <p:cNvSpPr>
            <a:spLocks/>
          </p:cNvSpPr>
          <p:nvPr/>
        </p:nvSpPr>
        <p:spPr bwMode="auto">
          <a:xfrm flipH="1" flipV="1">
            <a:off x="874713" y="352425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олилиния 42"/>
          <p:cNvSpPr>
            <a:spLocks/>
          </p:cNvSpPr>
          <p:nvPr/>
        </p:nvSpPr>
        <p:spPr bwMode="auto">
          <a:xfrm flipH="1" flipV="1">
            <a:off x="939800" y="357346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4" name="Полилиния 43"/>
          <p:cNvSpPr>
            <a:spLocks/>
          </p:cNvSpPr>
          <p:nvPr/>
        </p:nvSpPr>
        <p:spPr bwMode="auto">
          <a:xfrm flipH="1" flipV="1">
            <a:off x="1004888" y="3622675"/>
            <a:ext cx="4781550" cy="279717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олилиния 44"/>
          <p:cNvSpPr>
            <a:spLocks/>
          </p:cNvSpPr>
          <p:nvPr/>
        </p:nvSpPr>
        <p:spPr bwMode="auto">
          <a:xfrm flipV="1">
            <a:off x="6246813" y="3524250"/>
            <a:ext cx="5041900" cy="298926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олилиния 45"/>
          <p:cNvSpPr>
            <a:spLocks/>
          </p:cNvSpPr>
          <p:nvPr/>
        </p:nvSpPr>
        <p:spPr bwMode="auto">
          <a:xfrm flipV="1">
            <a:off x="6311900" y="3573463"/>
            <a:ext cx="4911725" cy="289242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Полилиния 46"/>
          <p:cNvSpPr>
            <a:spLocks/>
          </p:cNvSpPr>
          <p:nvPr/>
        </p:nvSpPr>
        <p:spPr bwMode="auto">
          <a:xfrm flipV="1">
            <a:off x="6376988" y="3622675"/>
            <a:ext cx="4781550" cy="279717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8" name="Прямоугольник 54"/>
          <p:cNvSpPr/>
          <p:nvPr/>
        </p:nvSpPr>
        <p:spPr>
          <a:xfrm>
            <a:off x="6424613" y="444500"/>
            <a:ext cx="4672012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8FD9-D9F8-4BAF-A7A1-3FFDA5EA6C7F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732A-E0B6-4DF5-8A6E-F11761455C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09"/>
          <p:cNvGrpSpPr>
            <a:grpSpLocks/>
          </p:cNvGrpSpPr>
          <p:nvPr/>
        </p:nvGrpSpPr>
        <p:grpSpPr bwMode="auto">
          <a:xfrm>
            <a:off x="-246063" y="-241300"/>
            <a:ext cx="12707938" cy="7412038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258" y="5722641"/>
              <a:ext cx="1504925" cy="108575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4456"/>
              <a:ext cx="1046146" cy="1001621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521" y="5005908"/>
              <a:ext cx="1549259" cy="1109644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42" y="5460727"/>
              <a:ext cx="1560487" cy="11111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192" y="1325625"/>
              <a:ext cx="1560370" cy="1109643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159" y="4714670"/>
              <a:ext cx="1096944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601" y="573260"/>
              <a:ext cx="752462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8762" y="3709060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684" y="1003433"/>
              <a:ext cx="750875" cy="5349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46" y="4408311"/>
              <a:ext cx="750874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8011" y="1822488"/>
              <a:ext cx="750820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426" y="2730457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989" y="398631"/>
              <a:ext cx="750819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0898" y="943887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360" y="47031"/>
              <a:ext cx="752407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1912" y="110526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2453" y="552624"/>
              <a:ext cx="403218" cy="676213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775" y="-31564"/>
              <a:ext cx="1523861" cy="1104882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19" y="209755"/>
              <a:ext cx="1560487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479" y="1492338"/>
              <a:ext cx="1560486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424" y="4432873"/>
              <a:ext cx="1560370" cy="111123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282" y="4863881"/>
              <a:ext cx="1560487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474" y="4470969"/>
              <a:ext cx="1561958" cy="110964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103" y="-110915"/>
              <a:ext cx="536526" cy="644515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429" y="749456"/>
              <a:ext cx="1096944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66" y="338302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283" y="1460591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6925" y="2920135"/>
              <a:ext cx="1098450" cy="77945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20291" y="3713049"/>
              <a:ext cx="1096945" cy="779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059" y="4973380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424" y="5778175"/>
              <a:ext cx="874633" cy="620703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0956" y="6130565"/>
              <a:ext cx="1041305" cy="698488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4136" y="5828993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7276" y="3300317"/>
              <a:ext cx="750819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463" y="5913095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058" y="4748769"/>
              <a:ext cx="1096863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176" y="2790754"/>
              <a:ext cx="1560371" cy="110964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622" y="206580"/>
              <a:ext cx="752462" cy="5349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400" y="6026604"/>
              <a:ext cx="558749" cy="39528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3272" y="5138494"/>
              <a:ext cx="750875" cy="53335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5446" y="3289224"/>
              <a:ext cx="1152506" cy="1109562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406" y="5859905"/>
              <a:ext cx="1517512" cy="1103295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8703" y="2390768"/>
              <a:ext cx="493668" cy="392105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901" y="2625690"/>
              <a:ext cx="750820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50025" y="1282807"/>
              <a:ext cx="1328715" cy="1109562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8704" y="117659"/>
              <a:ext cx="1098450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1018" y="4844794"/>
              <a:ext cx="1457192" cy="1060432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964" y="211343"/>
              <a:ext cx="1530324" cy="110479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9085" y="2811431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2291" y="4254337"/>
              <a:ext cx="461955" cy="530177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1512" y="755805"/>
              <a:ext cx="750874" cy="53335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8097" y="2017733"/>
              <a:ext cx="750819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2796" y="2441577"/>
              <a:ext cx="630227" cy="528590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53" y="1235187"/>
              <a:ext cx="703251" cy="533351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121" y="497067"/>
              <a:ext cx="752462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627" y="14511"/>
              <a:ext cx="750875" cy="531764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4536" y="-74382"/>
              <a:ext cx="565141" cy="482557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5043" y="-174385"/>
              <a:ext cx="709601" cy="534939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90226" y="71656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3490" y="5621824"/>
              <a:ext cx="709547" cy="50481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07" y="6122625"/>
              <a:ext cx="1006383" cy="77786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95" y="5736903"/>
              <a:ext cx="898443" cy="63816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858" y="1346301"/>
              <a:ext cx="750874" cy="53493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530" y="1342314"/>
              <a:ext cx="752406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349" y="280373"/>
              <a:ext cx="752406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9436" y="833566"/>
              <a:ext cx="750819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8620" y="736757"/>
              <a:ext cx="1562074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6068" y="1004992"/>
              <a:ext cx="1096862" cy="7794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496" y="5214687"/>
              <a:ext cx="1096944" cy="780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735" y="2009816"/>
              <a:ext cx="750874" cy="53335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687" y="3399"/>
              <a:ext cx="750875" cy="531765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434" y="-99780"/>
              <a:ext cx="642926" cy="549226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336" y="-164861"/>
              <a:ext cx="709601" cy="534939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39756" y="3003459"/>
              <a:ext cx="1561958" cy="111123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503" y="4286084"/>
              <a:ext cx="1096944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4262" y="1170086"/>
              <a:ext cx="750819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0972" y="2556640"/>
              <a:ext cx="752406" cy="534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2149" y="2082834"/>
              <a:ext cx="1560487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237" y="3397165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624" y="4336850"/>
              <a:ext cx="1096863" cy="77945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663" y="2232046"/>
              <a:ext cx="1560486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5033" y="4118598"/>
              <a:ext cx="750820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237" y="3729696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9019" y="3894007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250" y="1751852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6016" y="4352753"/>
              <a:ext cx="1096945" cy="780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304" y="2722519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7129" y="3732097"/>
              <a:ext cx="1560486" cy="111114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1762" y="1979657"/>
              <a:ext cx="1096945" cy="779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118" y="3286815"/>
              <a:ext cx="1096862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461" y="3193964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4547" y="4062267"/>
              <a:ext cx="750875" cy="53493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0899" y="3469370"/>
              <a:ext cx="752406" cy="53497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103" y="2546342"/>
              <a:ext cx="1096945" cy="78097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286" y="5192444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621" y="1339952"/>
              <a:ext cx="1560486" cy="110956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6275" y="2292365"/>
              <a:ext cx="1096945" cy="7793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75" y="2996329"/>
              <a:ext cx="1096863" cy="78103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8702" y="4076534"/>
              <a:ext cx="752406" cy="5333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744" y="6489333"/>
              <a:ext cx="709601" cy="534939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7087" y="6321073"/>
              <a:ext cx="750874" cy="531765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455613"/>
            <a:ext cx="96012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1676400"/>
            <a:ext cx="9599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063" y="6562725"/>
            <a:ext cx="10033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1D3314-430E-468A-9FD3-6CBB32D4080B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562725"/>
            <a:ext cx="41148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3" y="6561138"/>
            <a:ext cx="608012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5A719-47D7-4782-9E95-17E7B879D8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67" r:id="rId16"/>
    <p:sldLayoutId id="2147483683" r:id="rId17"/>
    <p:sldLayoutId id="2147483684" r:id="rId18"/>
    <p:sldLayoutId id="2147483685" r:id="rId19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mbr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9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532813" y="1828800"/>
            <a:ext cx="3276600" cy="2057400"/>
          </a:xfrm>
        </p:spPr>
        <p:txBody>
          <a:bodyPr/>
          <a:lstStyle/>
          <a:p>
            <a:r>
              <a:rPr lang="ru-RU" smtClean="0">
                <a:solidFill>
                  <a:srgbClr val="6A4520"/>
                </a:solidFill>
              </a:rPr>
              <a:t>«Семейные праздники“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3962400"/>
            <a:ext cx="3276600" cy="1828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КРАТКОСРОЧНЫЙ ПРОЕКТ В ГРУППЕ СТАРШЕГО ДОШКОЛЬНОГО ВОЗРАСТА ОТ 5 ДО 6 ЛЕТ «В»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ВОСПИТАТЕЛЬ: ЗАЙЦЕВА О.А.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 descr="http://school-25.ucoz.ru/gazeta/kartinka_sem_i.pn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/>
            </a:extLst>
          </a:blip>
          <a:srcRect l="2921" r="2921"/>
          <a:stretch>
            <a:fillRect/>
          </a:stretch>
        </p:blipFill>
        <p:spPr>
          <a:xfrm>
            <a:off x="1016000" y="1001487"/>
            <a:ext cx="6487886" cy="445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6225" y="-6350"/>
            <a:ext cx="112633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МУНИЦИПАЛЬНОЕ ДОШКОЛЬНОЕ ОБРАЗОВАТЕЛЬНОЕ УЧРЕЖДЕНИЕ ДЕТСКИЙ САД №67 «УМКА»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4"/>
          <p:cNvSpPr>
            <a:spLocks noGrp="1"/>
          </p:cNvSpPr>
          <p:nvPr>
            <p:ph type="body" sz="half" idx="2"/>
          </p:nvPr>
        </p:nvSpPr>
        <p:spPr>
          <a:xfrm>
            <a:off x="6283325" y="4227513"/>
            <a:ext cx="2590800" cy="1792287"/>
          </a:xfrm>
        </p:spPr>
        <p:txBody>
          <a:bodyPr/>
          <a:lstStyle/>
          <a:p>
            <a:r>
              <a:rPr lang="ru-RU" sz="3200" b="1" smtClean="0"/>
              <a:t>Семейные праздники</a:t>
            </a:r>
          </a:p>
        </p:txBody>
      </p:sp>
      <p:pic>
        <p:nvPicPr>
          <p:cNvPr id="15" name="Рисунок 14" descr="https://cdn3.vectorstock.com/i/1000x1000/36/67/birthday-cake-vector-2343667.jpg"/>
          <p:cNvPicPr/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10357"/>
          <a:stretch/>
        </p:blipFill>
        <p:spPr bwMode="auto">
          <a:xfrm>
            <a:off x="8534768" y="1875186"/>
            <a:ext cx="2539632" cy="2624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  <p:pic>
        <p:nvPicPr>
          <p:cNvPr id="16" name="Рисунок 15" descr="http://s3.fotokto.ru/photo/full/347/3470645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33714" y="2046514"/>
            <a:ext cx="4380238" cy="280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103313" y="1874838"/>
            <a:ext cx="4846637" cy="3351212"/>
          </a:xfrm>
        </p:spPr>
      </p:sp>
      <p:pic>
        <p:nvPicPr>
          <p:cNvPr id="17" name="Рисунок 16" descr="https://ds04.infourok.ru/uploads/ex/038e/0006a6c5-baf5e1c1/hello_html_1f856d4f.jpg"/>
          <p:cNvPicPr/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4675" t="4852" r="4291" b="3559"/>
          <a:stretch/>
        </p:blipFill>
        <p:spPr bwMode="auto">
          <a:xfrm>
            <a:off x="5949844" y="683965"/>
            <a:ext cx="2584924" cy="335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/>
              <a:t>I</a:t>
            </a:r>
            <a:r>
              <a:rPr lang="en-US" sz="3200" dirty="0" smtClean="0"/>
              <a:t>I</a:t>
            </a:r>
            <a:r>
              <a:rPr lang="ru-RU" sz="3200" dirty="0" smtClean="0"/>
              <a:t> этап - основной</a:t>
            </a:r>
            <a:endParaRPr lang="ru-RU" sz="3200" dirty="0"/>
          </a:p>
        </p:txBody>
      </p:sp>
      <p:sp>
        <p:nvSpPr>
          <p:cNvPr id="33794" name="AutoShape 3" descr="https://birzha-kursk.ru/wp-content/uploads/2018/11/0oeZ9Y9WKx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573213" y="974725"/>
            <a:ext cx="434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ambria" pitchFamily="18" charset="0"/>
                <a:cs typeface="Times New Roman" pitchFamily="18" charset="0"/>
              </a:rPr>
              <a:t>Беседы с детьми;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33796" name="Прямоугольник 9"/>
          <p:cNvSpPr>
            <a:spLocks noChangeArrowheads="1"/>
          </p:cNvSpPr>
          <p:nvPr/>
        </p:nvSpPr>
        <p:spPr bwMode="auto">
          <a:xfrm>
            <a:off x="1582738" y="1489075"/>
            <a:ext cx="4090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>
                <a:latin typeface="Calibri" pitchFamily="34" charset="0"/>
              </a:rPr>
              <a:t>Чтение художественных произведений</a:t>
            </a:r>
            <a:r>
              <a:rPr lang="ru-RU">
                <a:latin typeface="Calibri" pitchFamily="34" charset="0"/>
              </a:rPr>
              <a:t>;</a:t>
            </a: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1573213" y="1925638"/>
            <a:ext cx="3408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ambria" pitchFamily="18" charset="0"/>
                <a:cs typeface="Times New Roman" pitchFamily="18" charset="0"/>
              </a:rPr>
              <a:t>Разучивание стихотворений;</a:t>
            </a:r>
            <a:endParaRPr lang="ru-RU">
              <a:latin typeface="Cambria" pitchFamily="18" charset="0"/>
            </a:endParaRP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1609725" y="2341563"/>
            <a:ext cx="307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ambria" pitchFamily="18" charset="0"/>
                <a:cs typeface="Times New Roman" pitchFamily="18" charset="0"/>
              </a:rPr>
              <a:t>Просмотр мультфильмов;</a:t>
            </a:r>
            <a:endParaRPr lang="ru-RU">
              <a:latin typeface="Cambria" pitchFamily="18" charset="0"/>
            </a:endParaRPr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1600200" y="2830513"/>
            <a:ext cx="325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</a:rPr>
              <a:t>Консультации для родителей</a:t>
            </a:r>
            <a:r>
              <a:rPr lang="ru-RU">
                <a:latin typeface="Times New Roman" pitchFamily="18" charset="0"/>
              </a:rPr>
              <a:t> ;</a:t>
            </a:r>
          </a:p>
        </p:txBody>
      </p:sp>
      <p:sp>
        <p:nvSpPr>
          <p:cNvPr id="33800" name="Rectangle 4"/>
          <p:cNvSpPr>
            <a:spLocks noChangeArrowheads="1"/>
          </p:cNvSpPr>
          <p:nvPr/>
        </p:nvSpPr>
        <p:spPr bwMode="auto">
          <a:xfrm>
            <a:off x="1597025" y="3181350"/>
            <a:ext cx="88376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>
                <a:latin typeface="Cambria" pitchFamily="18" charset="0"/>
                <a:cs typeface="Times New Roman" pitchFamily="18" charset="0"/>
              </a:rPr>
              <a:t>Изготовление папки-передвижки </a:t>
            </a:r>
            <a:r>
              <a:rPr lang="ru-RU" i="1">
                <a:latin typeface="Cambria" pitchFamily="18" charset="0"/>
                <a:cs typeface="Times New Roman" pitchFamily="18" charset="0"/>
              </a:rPr>
              <a:t>«Как удивить детей новогодними подарками?»;</a:t>
            </a:r>
            <a:endParaRPr lang="ru-RU">
              <a:latin typeface="Cambria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>
                <a:latin typeface="Cambria" pitchFamily="18" charset="0"/>
                <a:cs typeface="Times New Roman" pitchFamily="18" charset="0"/>
              </a:rPr>
              <a:t>Выставки детских рисунков по теме: «Моя семья»;</a:t>
            </a:r>
            <a:endParaRPr lang="ru-RU">
              <a:latin typeface="Cambria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>
                <a:latin typeface="Cambria" pitchFamily="18" charset="0"/>
                <a:cs typeface="Times New Roman" pitchFamily="18" charset="0"/>
              </a:rPr>
              <a:t>Фотовыставка </a:t>
            </a:r>
            <a:r>
              <a:rPr lang="ru-RU" i="1">
                <a:latin typeface="Cambria" pitchFamily="18" charset="0"/>
                <a:cs typeface="Times New Roman" pitchFamily="18" charset="0"/>
              </a:rPr>
              <a:t>«Семейные праздники»</a:t>
            </a:r>
            <a:r>
              <a:rPr lang="ru-RU">
                <a:latin typeface="Cambria" pitchFamily="18" charset="0"/>
                <a:cs typeface="Times New Roman" pitchFamily="18" charset="0"/>
              </a:rPr>
              <a:t>;</a:t>
            </a:r>
            <a:endParaRPr lang="ru-RU">
              <a:latin typeface="Cambria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u="sng">
                <a:latin typeface="Cambria" pitchFamily="18" charset="0"/>
                <a:cs typeface="Times New Roman" pitchFamily="18" charset="0"/>
              </a:rPr>
              <a:t>Итоговое мероприятие</a:t>
            </a:r>
            <a:r>
              <a:rPr lang="ru-RU">
                <a:latin typeface="Cambria" pitchFamily="18" charset="0"/>
                <a:cs typeface="Times New Roman" pitchFamily="18" charset="0"/>
              </a:rPr>
              <a:t>: </a:t>
            </a:r>
            <a:r>
              <a:rPr lang="ru-RU" i="1">
                <a:latin typeface="Cambria" pitchFamily="18" charset="0"/>
                <a:cs typeface="Times New Roman" pitchFamily="18" charset="0"/>
              </a:rPr>
              <a:t>«Когда мы вместе, душа на месте».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20181218_080056.jpg"/>
          <p:cNvPicPr/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634" b="577"/>
          <a:stretch/>
        </p:blipFill>
        <p:spPr bwMode="auto">
          <a:xfrm rot="10800000">
            <a:off x="1173480" y="563880"/>
            <a:ext cx="9601200" cy="598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.ytimg.com/vi/rEYQBF6i2Vg/maxresdefault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5371" y="493487"/>
            <a:ext cx="10334172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>
                <a:latin typeface="+mn-lt"/>
              </a:rPr>
              <a:t>Пословицы и поговорки о семье</a:t>
            </a:r>
            <a:br>
              <a:rPr lang="ru-RU" altLang="ru-RU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1562100" y="1416050"/>
            <a:ext cx="26971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Вся семья вместе,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так и душа на месте</a:t>
            </a:r>
            <a:r>
              <a:rPr lang="ru-RU" altLang="ru-RU" b="1">
                <a:solidFill>
                  <a:srgbClr val="CC000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36867" name="Прямоугольник 6"/>
          <p:cNvSpPr>
            <a:spLocks noChangeArrowheads="1"/>
          </p:cNvSpPr>
          <p:nvPr/>
        </p:nvSpPr>
        <p:spPr bwMode="auto">
          <a:xfrm>
            <a:off x="1390650" y="2767013"/>
            <a:ext cx="30400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Коли в семье лад,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 так не надобен и клад.</a:t>
            </a:r>
          </a:p>
        </p:txBody>
      </p:sp>
      <p:sp>
        <p:nvSpPr>
          <p:cNvPr id="36868" name="Прямоугольник 7"/>
          <p:cNvSpPr>
            <a:spLocks noChangeArrowheads="1"/>
          </p:cNvSpPr>
          <p:nvPr/>
        </p:nvSpPr>
        <p:spPr bwMode="auto">
          <a:xfrm>
            <a:off x="5175250" y="1524000"/>
            <a:ext cx="24574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Яблоко от яблони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недалеко падает.</a:t>
            </a:r>
          </a:p>
        </p:txBody>
      </p:sp>
      <p:sp>
        <p:nvSpPr>
          <p:cNvPr id="36869" name="Прямоугольник 8"/>
          <p:cNvSpPr>
            <a:spLocks noChangeArrowheads="1"/>
          </p:cNvSpPr>
          <p:nvPr/>
        </p:nvSpPr>
        <p:spPr bwMode="auto">
          <a:xfrm>
            <a:off x="8242300" y="1554163"/>
            <a:ext cx="3313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Кто родителей почитает, </a:t>
            </a:r>
          </a:p>
          <a:p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тот вовеки не погибает</a:t>
            </a:r>
            <a:endParaRPr lang="ru-RU" sz="2000">
              <a:latin typeface="Cambria" pitchFamily="18" charset="0"/>
            </a:endParaRPr>
          </a:p>
        </p:txBody>
      </p:sp>
      <p:sp>
        <p:nvSpPr>
          <p:cNvPr id="36870" name="Прямоугольник 9"/>
          <p:cNvSpPr>
            <a:spLocks noChangeArrowheads="1"/>
          </p:cNvSpPr>
          <p:nvPr/>
        </p:nvSpPr>
        <p:spPr bwMode="auto">
          <a:xfrm>
            <a:off x="1574800" y="4119563"/>
            <a:ext cx="26717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Мир в семье 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любовью держится</a:t>
            </a:r>
            <a:r>
              <a:rPr lang="ru-RU" altLang="ru-RU" b="1">
                <a:solidFill>
                  <a:srgbClr val="CC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36871" name="Прямоугольник 10"/>
          <p:cNvSpPr>
            <a:spLocks noChangeArrowheads="1"/>
          </p:cNvSpPr>
          <p:nvPr/>
        </p:nvSpPr>
        <p:spPr bwMode="auto">
          <a:xfrm>
            <a:off x="5316538" y="2984500"/>
            <a:ext cx="26860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Мир в семье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 любовью держится.</a:t>
            </a:r>
          </a:p>
        </p:txBody>
      </p:sp>
      <p:sp>
        <p:nvSpPr>
          <p:cNvPr id="36872" name="Прямоугольник 11"/>
          <p:cNvSpPr>
            <a:spLocks noChangeArrowheads="1"/>
          </p:cNvSpPr>
          <p:nvPr/>
        </p:nvSpPr>
        <p:spPr bwMode="auto">
          <a:xfrm>
            <a:off x="8626475" y="3343275"/>
            <a:ext cx="271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>
                <a:solidFill>
                  <a:srgbClr val="CC0000"/>
                </a:solidFill>
                <a:latin typeface="Cambria" pitchFamily="18" charset="0"/>
              </a:rPr>
              <a:t>Живут душа в душу</a:t>
            </a:r>
            <a:r>
              <a:rPr lang="ru-RU" altLang="ru-RU" b="1">
                <a:solidFill>
                  <a:srgbClr val="CC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6873" name="Рисунок 12" descr="https://youneed.com.ua/uploads/events/photos/8476/originals/e168bab6c7ca87d5efef800342d8e19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2050" y="3881438"/>
            <a:ext cx="341153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+mn-lt"/>
              </a:rPr>
              <a:t>Выучили стихотворение «Семья»</a:t>
            </a:r>
            <a:r>
              <a:rPr lang="ru-RU" altLang="ru-RU" b="1" dirty="0">
                <a:latin typeface="+mn-lt"/>
              </a:rPr>
              <a:t/>
            </a:r>
            <a:br>
              <a:rPr lang="ru-RU" altLang="ru-RU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90600" y="1117600"/>
            <a:ext cx="43799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Семья</a:t>
            </a:r>
            <a:endParaRPr lang="ru-RU">
              <a:latin typeface="Cambria" pitchFamily="18" charset="0"/>
            </a:endParaRPr>
          </a:p>
          <a:p>
            <a:pPr algn="ctr"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Семья – это счастье, любовь и удача,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Семья – это летом поездки на дачу.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Семья – это праздник, семейные даты,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Подарки, покупки, приятные траты.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Рождение детей, первый шаг, первый лепет,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Мечты о хорошем, волнение и трепет.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Семья – это труд, друг о друге забота,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Семья – это много домашней работы.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Семья – это важно!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Семья – это сложно!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Но счастливо жить одному невозможно!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Всегда будьте вместе, любовь берегите,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Обиды и ссоры подальше гоните,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Хочу, чтоб про нас говорили друзья: </a:t>
            </a:r>
            <a:br>
              <a:rPr lang="ru-RU">
                <a:latin typeface="Cambria" pitchFamily="18" charset="0"/>
                <a:cs typeface="Times New Roman" pitchFamily="18" charset="0"/>
              </a:rPr>
            </a:br>
            <a:r>
              <a:rPr lang="ru-RU">
                <a:latin typeface="Cambria" pitchFamily="18" charset="0"/>
                <a:cs typeface="Times New Roman" pitchFamily="18" charset="0"/>
              </a:rPr>
              <a:t>Какая хорошая Ваша семья!</a:t>
            </a:r>
          </a:p>
          <a:p>
            <a:pPr algn="ctr"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(Д.Тараданова)</a:t>
            </a:r>
            <a:endParaRPr lang="ru-RU">
              <a:latin typeface="Cambria" pitchFamily="18" charset="0"/>
            </a:endParaRPr>
          </a:p>
        </p:txBody>
      </p:sp>
      <p:pic>
        <p:nvPicPr>
          <p:cNvPr id="37891" name="Picture 2" descr="hello_html_m50db49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00" y="1270000"/>
            <a:ext cx="5156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4"/>
          <p:cNvSpPr>
            <a:spLocks noChangeArrowheads="1"/>
          </p:cNvSpPr>
          <p:nvPr/>
        </p:nvSpPr>
        <p:spPr bwMode="auto">
          <a:xfrm>
            <a:off x="2466975" y="355600"/>
            <a:ext cx="6284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mbria" pitchFamily="18" charset="0"/>
              </a:rPr>
              <a:t>День рожденья</a:t>
            </a:r>
          </a:p>
        </p:txBody>
      </p:sp>
      <p:pic>
        <p:nvPicPr>
          <p:cNvPr id="7" name="Рисунок 6" descr="C:\Users\User\Desktop\IMG-ff04d267afdfcfe8645cb6478e32e234-V.jpg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66800" y="1341120"/>
            <a:ext cx="3535680" cy="518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IMG-c6faf8b30be452cce1cf41e1c09c951c-V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08321" y="1737360"/>
            <a:ext cx="5410200" cy="438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4"/>
          <p:cNvSpPr>
            <a:spLocks noChangeArrowheads="1"/>
          </p:cNvSpPr>
          <p:nvPr/>
        </p:nvSpPr>
        <p:spPr bwMode="auto">
          <a:xfrm>
            <a:off x="2466975" y="355600"/>
            <a:ext cx="6284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mbria" pitchFamily="18" charset="0"/>
              </a:rPr>
              <a:t>День рожденья</a:t>
            </a:r>
          </a:p>
        </p:txBody>
      </p:sp>
      <p:pic>
        <p:nvPicPr>
          <p:cNvPr id="8" name="Рисунок 7" descr="G:\проект с.т\IMG-259c97ed625b24eb4eaefe18ccc34ad7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06500"/>
            <a:ext cx="4428241" cy="543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G:\проект с.т\IMG-f960e894a6c3c078e531a5ab5ac00711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0" y="1130300"/>
            <a:ext cx="4495800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IMG-5a55c047a4f0e80b04522150871be60b-V.jpg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1315" y="1980336"/>
            <a:ext cx="2879544" cy="388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User\Desktop\IMG-2d986dc74e2ded7a358970c763924eb1-V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60227" y="1980337"/>
            <a:ext cx="2917371" cy="3884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User\Desktop\IMG-7b8eda4aab6ae391c3a18c948eee79e2-V.jpg"/>
          <p:cNvPicPr/>
          <p:nvPr/>
        </p:nvPicPr>
        <p:blipFill rotWithShape="1">
          <a:blip r:embed="rId4">
            <a:extLst>
              <a:ext uri="{28A0092B-C50C-407E-A947-70E740481C1C}"/>
            </a:extLst>
          </a:blip>
          <a:srcRect t="6488" b="6429"/>
          <a:stretch/>
        </p:blipFill>
        <p:spPr bwMode="auto">
          <a:xfrm>
            <a:off x="4252684" y="1407886"/>
            <a:ext cx="3483429" cy="5188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/>
          </a:extLst>
        </p:spPr>
      </p:pic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2466975" y="355600"/>
            <a:ext cx="6284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mbria" pitchFamily="18" charset="0"/>
              </a:rPr>
              <a:t>Новый 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4"/>
          <p:cNvSpPr>
            <a:spLocks noChangeArrowheads="1"/>
          </p:cNvSpPr>
          <p:nvPr/>
        </p:nvSpPr>
        <p:spPr bwMode="auto">
          <a:xfrm>
            <a:off x="2466975" y="355600"/>
            <a:ext cx="6284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mbria" pitchFamily="18" charset="0"/>
              </a:rPr>
              <a:t>Новый год</a:t>
            </a:r>
          </a:p>
        </p:txBody>
      </p:sp>
      <p:pic>
        <p:nvPicPr>
          <p:cNvPr id="6" name="Рисунок 5" descr="G:\проект с.т\IMG-eccdd8bd6c8e7c9036d87f868a16ae3d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544" y="1328928"/>
            <a:ext cx="3108960" cy="4328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G:\проект с.т\IMG-2c5bdb4a9bb341f145c1b71eb5d99adf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8549" y="1341120"/>
            <a:ext cx="5510955" cy="4328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425" y="455613"/>
            <a:ext cx="3303588" cy="5626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700" i="1" dirty="0"/>
              <a:t>Семья </a:t>
            </a:r>
            <a:r>
              <a:rPr lang="ru-RU" altLang="ru-RU" sz="2700" b="1" i="1" dirty="0"/>
              <a:t>– это то, что мы делим на всех,</a:t>
            </a:r>
            <a:br>
              <a:rPr lang="ru-RU" altLang="ru-RU" sz="2700" b="1" i="1" dirty="0"/>
            </a:br>
            <a:r>
              <a:rPr lang="ru-RU" altLang="ru-RU" sz="2700" b="1" i="1" dirty="0"/>
              <a:t>Всем понемножку: и слезы и смех,</a:t>
            </a:r>
            <a:br>
              <a:rPr lang="ru-RU" altLang="ru-RU" sz="2700" b="1" i="1" dirty="0"/>
            </a:br>
            <a:r>
              <a:rPr lang="ru-RU" altLang="ru-RU" sz="2700" dirty="0"/>
              <a:t>Семья</a:t>
            </a:r>
            <a:r>
              <a:rPr lang="ru-RU" altLang="ru-RU" sz="2700" b="1" i="1" dirty="0"/>
              <a:t> – это то, что с тобою всегда.</a:t>
            </a:r>
            <a:br>
              <a:rPr lang="ru-RU" altLang="ru-RU" sz="2700" b="1" i="1" dirty="0"/>
            </a:br>
            <a:r>
              <a:rPr lang="ru-RU" altLang="ru-RU" sz="2700" b="1" i="1" dirty="0"/>
              <a:t>Пусть мчатся секунды, недели, года,</a:t>
            </a:r>
            <a:br>
              <a:rPr lang="ru-RU" altLang="ru-RU" sz="2700" b="1" i="1" dirty="0"/>
            </a:br>
            <a:r>
              <a:rPr lang="ru-RU" altLang="ru-RU" sz="2700" b="1" i="1" dirty="0"/>
              <a:t>Но стены родные, отчий твой дом –</a:t>
            </a:r>
            <a:br>
              <a:rPr lang="ru-RU" altLang="ru-RU" sz="2700" b="1" i="1" dirty="0"/>
            </a:br>
            <a:r>
              <a:rPr lang="ru-RU" altLang="ru-RU" sz="2700" b="1" i="1" dirty="0"/>
              <a:t>Сердце навеки останется в нем </a:t>
            </a:r>
            <a:r>
              <a:rPr lang="ru-RU" altLang="ru-RU" b="1" i="1" dirty="0"/>
              <a:t>!</a:t>
            </a:r>
            <a:br>
              <a:rPr lang="ru-RU" altLang="ru-RU" b="1" i="1" dirty="0"/>
            </a:br>
            <a:endParaRPr lang="ru-RU" dirty="0"/>
          </a:p>
        </p:txBody>
      </p:sp>
      <p:pic>
        <p:nvPicPr>
          <p:cNvPr id="5" name="Рисунок 4" descr="https://pp.userapi.com/c638523/v638523874/47139/ZSX4rZVla7I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3880" y="609600"/>
            <a:ext cx="7027090" cy="5349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4"/>
          <p:cNvSpPr>
            <a:spLocks noGrp="1"/>
          </p:cNvSpPr>
          <p:nvPr>
            <p:ph type="title"/>
          </p:nvPr>
        </p:nvSpPr>
        <p:spPr>
          <a:xfrm>
            <a:off x="8532813" y="1828800"/>
            <a:ext cx="3276600" cy="2057400"/>
          </a:xfrm>
        </p:spPr>
        <p:txBody>
          <a:bodyPr/>
          <a:lstStyle/>
          <a:p>
            <a:r>
              <a:rPr lang="ru-RU" b="1" smtClean="0"/>
              <a:t>23 февраля</a:t>
            </a:r>
          </a:p>
        </p:txBody>
      </p:sp>
      <p:pic>
        <p:nvPicPr>
          <p:cNvPr id="43010" name="Рисунок 5" descr="C:\Users\User\Desktop\IMG-18f4712d612784de2cb870d755ddccc2-V.jpg"/>
          <p:cNvPicPr>
            <a:picLocks noGrp="1"/>
          </p:cNvPicPr>
          <p:nvPr>
            <p:ph type="pic" idx="1"/>
          </p:nvPr>
        </p:nvPicPr>
        <p:blipFill>
          <a:blip r:embed="rId2"/>
          <a:srcRect t="24831" b="24831"/>
          <a:stretch>
            <a:fillRect/>
          </a:stretch>
        </p:blipFill>
        <p:spPr>
          <a:xfrm>
            <a:off x="1449388" y="1357313"/>
            <a:ext cx="5822950" cy="3908425"/>
          </a:xfrm>
          <a:prstGeom prst="rect">
            <a:avLst/>
          </a:prstGeom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532813" y="3962400"/>
            <a:ext cx="3276600" cy="1828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4"/>
          <p:cNvSpPr>
            <a:spLocks noChangeArrowheads="1"/>
          </p:cNvSpPr>
          <p:nvPr/>
        </p:nvSpPr>
        <p:spPr bwMode="auto">
          <a:xfrm>
            <a:off x="2466975" y="355600"/>
            <a:ext cx="6284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mbria" pitchFamily="18" charset="0"/>
              </a:rPr>
              <a:t>Семейный отдых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63872" y="1402079"/>
            <a:ext cx="4970081" cy="4970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User\Desktop\IMG-3138942a0694a713f08c66e870836221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0963" y="2374900"/>
            <a:ext cx="2112962" cy="375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User\Desktop\IMG-ad44cafd4f793e4617d26f0f8c931b4a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8" y="2374900"/>
            <a:ext cx="2068512" cy="3754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5" descr="https://b1.culture.ru/c/246895.jpg"/>
          <p:cNvPicPr>
            <a:picLocks noGrp="1"/>
          </p:cNvPicPr>
          <p:nvPr>
            <p:ph type="pic" sz="quarter" idx="13"/>
          </p:nvPr>
        </p:nvPicPr>
        <p:blipFill>
          <a:blip r:embed="rId2"/>
          <a:srcRect t="47" b="47"/>
          <a:stretch>
            <a:fillRect/>
          </a:stretch>
        </p:blipFill>
        <p:spPr>
          <a:xfrm>
            <a:off x="1268413" y="1030288"/>
            <a:ext cx="6075362" cy="4397375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621841" y="4283362"/>
            <a:ext cx="36481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Выставка рисунков 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«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Моя семья»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проект с.т\20190114_123437.jpg"/>
          <p:cNvPicPr/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5176" t="2223" r="9140"/>
          <a:stretch/>
        </p:blipFill>
        <p:spPr bwMode="auto">
          <a:xfrm rot="10800000">
            <a:off x="1017814" y="380999"/>
            <a:ext cx="4773386" cy="3520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/>
          </a:extLst>
        </p:spPr>
      </p:pic>
      <p:pic>
        <p:nvPicPr>
          <p:cNvPr id="6" name="Рисунок 5" descr="C:\Users\User\Desktop\проект с.т\20190114_123349.jpg"/>
          <p:cNvPicPr/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3149" t="2509" r="5773" b="2566"/>
          <a:stretch/>
        </p:blipFill>
        <p:spPr bwMode="auto">
          <a:xfrm rot="10800000">
            <a:off x="6402611" y="2247900"/>
            <a:ext cx="4798788" cy="35548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/>
          </a:extLst>
        </p:spPr>
      </p:pic>
      <p:pic>
        <p:nvPicPr>
          <p:cNvPr id="46083" name="Рисунок 6" descr="https://ds02.infourok.ru/uploads/ex/09dd/0001a404-f3fbb744/img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6063" y="4291013"/>
            <a:ext cx="3209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6" descr="https://ds02.infourok.ru/uploads/ex/09dd/0001a404-f3fbb744/img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6063" y="4291013"/>
            <a:ext cx="3209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оект с.т\20190114_123334.jpg"/>
          <p:cNvPicPr/>
          <p:nvPr/>
        </p:nvPicPr>
        <p:blipFill>
          <a:blip r:embed="rId3" cstate="print"/>
          <a:srcRect l="5572" t="10789"/>
          <a:stretch>
            <a:fillRect/>
          </a:stretch>
        </p:blipFill>
        <p:spPr bwMode="auto">
          <a:xfrm rot="10800000">
            <a:off x="304800" y="203200"/>
            <a:ext cx="4851398" cy="37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G:\проект с.т\20190114_123547.jpg"/>
          <p:cNvPicPr/>
          <p:nvPr/>
        </p:nvPicPr>
        <p:blipFill>
          <a:blip r:embed="rId4" cstate="print"/>
          <a:srcRect l="12521" t="5864" r="4845"/>
          <a:stretch>
            <a:fillRect/>
          </a:stretch>
        </p:blipFill>
        <p:spPr bwMode="auto">
          <a:xfrm rot="10800000">
            <a:off x="6146799" y="1473200"/>
            <a:ext cx="5575299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6" descr="https://ds02.infourok.ru/uploads/ex/09dd/0001a404-f3fbb744/img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6063" y="4291013"/>
            <a:ext cx="3209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проект с.т\20190114_123537.jpg"/>
          <p:cNvPicPr/>
          <p:nvPr/>
        </p:nvPicPr>
        <p:blipFill>
          <a:blip r:embed="rId3" cstate="print"/>
          <a:srcRect l="11470" r="4122"/>
          <a:stretch>
            <a:fillRect/>
          </a:stretch>
        </p:blipFill>
        <p:spPr bwMode="auto">
          <a:xfrm rot="10800000">
            <a:off x="631092" y="501161"/>
            <a:ext cx="5011615" cy="3341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131" name="AutoShape 2" descr="https://cdn.pixabay.com/photo/2014/08/27/13/52/family-429166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9" name="Рисунок 8" descr="G:\проект с.т\20190114_123526.jpg"/>
          <p:cNvPicPr/>
          <p:nvPr/>
        </p:nvPicPr>
        <p:blipFill>
          <a:blip r:embed="rId4" cstate="print"/>
          <a:srcRect l="10290" r="5748"/>
          <a:stretch>
            <a:fillRect/>
          </a:stretch>
        </p:blipFill>
        <p:spPr bwMode="auto">
          <a:xfrm rot="10800000">
            <a:off x="6472677" y="2456961"/>
            <a:ext cx="4987046" cy="3341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проект с.т\20190114_123437.jpg"/>
          <p:cNvPicPr>
            <a:picLocks noChangeAspect="1" noChangeArrowheads="1"/>
          </p:cNvPicPr>
          <p:nvPr/>
        </p:nvPicPr>
        <p:blipFill>
          <a:blip r:embed="rId2"/>
          <a:srcRect l="9140" r="15176" b="2223"/>
          <a:stretch>
            <a:fillRect/>
          </a:stretch>
        </p:blipFill>
        <p:spPr bwMode="auto">
          <a:xfrm>
            <a:off x="1017588" y="635000"/>
            <a:ext cx="4495800" cy="3267075"/>
          </a:xfrm>
          <a:prstGeom prst="rect">
            <a:avLst/>
          </a:prstGeom>
          <a:noFill/>
          <a:ln w="127000" cap="sq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" name="Рисунок 5" descr="C:\Users\User\Desktop\проект с.т\20190114_123349.jpg"/>
          <p:cNvPicPr>
            <a:picLocks noChangeAspect="1" noChangeArrowheads="1"/>
          </p:cNvPicPr>
          <p:nvPr/>
        </p:nvPicPr>
        <p:blipFill>
          <a:blip r:embed="rId3"/>
          <a:srcRect l="5772" t="2567" r="3149" b="2509"/>
          <a:stretch>
            <a:fillRect/>
          </a:stretch>
        </p:blipFill>
        <p:spPr bwMode="auto">
          <a:xfrm>
            <a:off x="6402388" y="2535238"/>
            <a:ext cx="4495800" cy="3267075"/>
          </a:xfrm>
          <a:prstGeom prst="rect">
            <a:avLst/>
          </a:prstGeom>
          <a:noFill/>
          <a:ln w="127000" cap="sq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9155" name="Рисунок 6" descr="https://ds02.infourok.ru/uploads/ex/09dd/0001a404-f3fbb744/img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6063" y="4291013"/>
            <a:ext cx="3209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/>
              <a:t>III этап - заключительный</a:t>
            </a:r>
            <a:endParaRPr lang="ru-RU" sz="3200" dirty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689100" y="723900"/>
            <a:ext cx="83693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248150" algn="l"/>
              </a:tabLst>
            </a:pPr>
            <a:r>
              <a:rPr lang="ru-RU" sz="1600" u="sng">
                <a:latin typeface="Cambria" pitchFamily="18" charset="0"/>
                <a:cs typeface="Times New Roman" pitchFamily="18" charset="0"/>
              </a:rPr>
              <a:t>Дети знают</a:t>
            </a:r>
            <a:r>
              <a:rPr lang="ru-RU" sz="1600">
                <a:latin typeface="Cambria" pitchFamily="18" charset="0"/>
                <a:cs typeface="Times New Roman" pitchFamily="18" charset="0"/>
              </a:rPr>
              <a:t>:</a:t>
            </a:r>
            <a:endParaRPr lang="ru-RU" sz="1600">
              <a:latin typeface="Cambria" pitchFamily="18" charset="0"/>
            </a:endParaRPr>
          </a:p>
          <a:p>
            <a:pPr eaLnBrk="0" hangingPunct="0">
              <a:tabLst>
                <a:tab pos="4248150" algn="l"/>
              </a:tabLst>
            </a:pPr>
            <a:r>
              <a:rPr lang="ru-RU" sz="1600">
                <a:latin typeface="Cambria" pitchFamily="18" charset="0"/>
                <a:cs typeface="Times New Roman" pitchFamily="18" charset="0"/>
              </a:rPr>
              <a:t>профессии бабушек и дедушек, своих родителей;</a:t>
            </a:r>
            <a:endParaRPr lang="ru-RU" sz="1600">
              <a:latin typeface="Cambria" pitchFamily="18" charset="0"/>
            </a:endParaRPr>
          </a:p>
          <a:p>
            <a:pPr eaLnBrk="0" hangingPunct="0">
              <a:tabLst>
                <a:tab pos="4248150" algn="l"/>
              </a:tabLst>
            </a:pPr>
            <a:r>
              <a:rPr lang="ru-RU" sz="1600">
                <a:latin typeface="Cambria" pitchFamily="18" charset="0"/>
                <a:cs typeface="Times New Roman" pitchFamily="18" charset="0"/>
              </a:rPr>
              <a:t>прошлое своей семьи;</a:t>
            </a:r>
            <a:endParaRPr lang="ru-RU" sz="1600">
              <a:latin typeface="Cambria" pitchFamily="18" charset="0"/>
            </a:endParaRPr>
          </a:p>
          <a:p>
            <a:pPr eaLnBrk="0" hangingPunct="0">
              <a:tabLst>
                <a:tab pos="4248150" algn="l"/>
              </a:tabLst>
            </a:pPr>
            <a:r>
              <a:rPr lang="ru-RU" sz="1600">
                <a:latin typeface="Cambria" pitchFamily="18" charset="0"/>
                <a:cs typeface="Times New Roman" pitchFamily="18" charset="0"/>
              </a:rPr>
              <a:t>могут составить рассказ о членах своей семьи;</a:t>
            </a:r>
            <a:endParaRPr lang="ru-RU" sz="1600">
              <a:latin typeface="Cambria" pitchFamily="18" charset="0"/>
            </a:endParaRPr>
          </a:p>
          <a:p>
            <a:pPr eaLnBrk="0" hangingPunct="0">
              <a:tabLst>
                <a:tab pos="4248150" algn="l"/>
              </a:tabLst>
            </a:pPr>
            <a:r>
              <a:rPr lang="ru-RU" sz="1600">
                <a:latin typeface="Cambria" pitchFamily="18" charset="0"/>
                <a:cs typeface="Times New Roman" pitchFamily="18" charset="0"/>
              </a:rPr>
              <a:t>пополнили словарный запас </a:t>
            </a:r>
            <a:r>
              <a:rPr lang="ru-RU" sz="1600" i="1">
                <a:latin typeface="Cambria" pitchFamily="18" charset="0"/>
                <a:cs typeface="Times New Roman" pitchFamily="18" charset="0"/>
              </a:rPr>
              <a:t>(</a:t>
            </a:r>
            <a:r>
              <a:rPr lang="ru-RU" sz="1600" b="1" i="1">
                <a:latin typeface="Cambria" pitchFamily="18" charset="0"/>
                <a:cs typeface="Times New Roman" pitchFamily="18" charset="0"/>
              </a:rPr>
              <a:t>традиция</a:t>
            </a:r>
            <a:r>
              <a:rPr lang="ru-RU" sz="1600" i="1">
                <a:latin typeface="Cambria" pitchFamily="18" charset="0"/>
                <a:cs typeface="Times New Roman" pitchFamily="18" charset="0"/>
              </a:rPr>
              <a:t>, обряд, и т. д.)</a:t>
            </a:r>
            <a:r>
              <a:rPr lang="ru-RU" sz="1600">
                <a:latin typeface="Cambria" pitchFamily="18" charset="0"/>
                <a:cs typeface="Times New Roman" pitchFamily="18" charset="0"/>
              </a:rPr>
              <a:t>;</a:t>
            </a:r>
            <a:endParaRPr lang="ru-RU" sz="1600">
              <a:latin typeface="Cambria" pitchFamily="18" charset="0"/>
            </a:endParaRP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  <a:cs typeface="Times New Roman" pitchFamily="18" charset="0"/>
              </a:rPr>
              <a:t>у них развито чувство гордости за свою семью.</a:t>
            </a:r>
          </a:p>
          <a:p>
            <a:pPr>
              <a:tabLst>
                <a:tab pos="4248150" algn="l"/>
              </a:tabLst>
            </a:pPr>
            <a:r>
              <a:rPr lang="ru-RU" sz="1600" u="sng">
                <a:latin typeface="Cambria" pitchFamily="18" charset="0"/>
              </a:rPr>
              <a:t> Родители</a:t>
            </a:r>
            <a:r>
              <a:rPr lang="ru-RU" sz="1600">
                <a:latin typeface="Cambria" pitchFamily="18" charset="0"/>
              </a:rPr>
              <a:t>:</a:t>
            </a: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</a:rPr>
              <a:t>пополнили знания о </a:t>
            </a:r>
            <a:r>
              <a:rPr lang="ru-RU" sz="1600" b="1">
                <a:latin typeface="Cambria" pitchFamily="18" charset="0"/>
              </a:rPr>
              <a:t>семейных</a:t>
            </a:r>
            <a:r>
              <a:rPr lang="ru-RU" sz="1600">
                <a:latin typeface="Cambria" pitchFamily="18" charset="0"/>
              </a:rPr>
              <a:t> праздниках;</a:t>
            </a: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</a:rPr>
              <a:t>уважительно относятся к своим предкам, внимательно – к событиям в доме;</a:t>
            </a: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</a:rPr>
              <a:t>научились организовывать </a:t>
            </a:r>
            <a:r>
              <a:rPr lang="ru-RU" sz="1600" b="1">
                <a:latin typeface="Cambria" pitchFamily="18" charset="0"/>
              </a:rPr>
              <a:t>семейные праздники.</a:t>
            </a:r>
            <a:endParaRPr lang="ru-RU" sz="1600" u="sng">
              <a:latin typeface="Cambria" pitchFamily="18" charset="0"/>
            </a:endParaRPr>
          </a:p>
          <a:p>
            <a:pPr>
              <a:tabLst>
                <a:tab pos="4248150" algn="l"/>
              </a:tabLst>
            </a:pPr>
            <a:r>
              <a:rPr lang="ru-RU" sz="1600" u="sng">
                <a:latin typeface="Cambria" pitchFamily="18" charset="0"/>
              </a:rPr>
              <a:t>Педагоги группы</a:t>
            </a:r>
            <a:r>
              <a:rPr lang="ru-RU" sz="1600">
                <a:latin typeface="Cambria" pitchFamily="18" charset="0"/>
              </a:rPr>
              <a:t>:</a:t>
            </a: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</a:rPr>
              <a:t>лучше знают семьи своих воспитанников, их уклад жизни, </a:t>
            </a:r>
            <a:r>
              <a:rPr lang="ru-RU" sz="1600" b="1">
                <a:latin typeface="Cambria" pitchFamily="18" charset="0"/>
              </a:rPr>
              <a:t>традиции</a:t>
            </a:r>
            <a:r>
              <a:rPr lang="ru-RU" sz="1600">
                <a:latin typeface="Cambria" pitchFamily="18" charset="0"/>
              </a:rPr>
              <a:t>, что будет способствовать тесному сотрудничеству;</a:t>
            </a: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</a:rPr>
              <a:t>создают копилку </a:t>
            </a:r>
            <a:r>
              <a:rPr lang="ru-RU" sz="1600" b="1">
                <a:latin typeface="Cambria" pitchFamily="18" charset="0"/>
              </a:rPr>
              <a:t>семейных праздников</a:t>
            </a:r>
            <a:r>
              <a:rPr lang="ru-RU" sz="1600">
                <a:latin typeface="Cambria" pitchFamily="18" charset="0"/>
              </a:rPr>
              <a:t>;</a:t>
            </a: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</a:rPr>
              <a:t>уважительно относятся к </a:t>
            </a:r>
            <a:r>
              <a:rPr lang="ru-RU" sz="1600" b="1">
                <a:latin typeface="Cambria" pitchFamily="18" charset="0"/>
              </a:rPr>
              <a:t>семейным реликвиям</a:t>
            </a:r>
            <a:r>
              <a:rPr lang="ru-RU" sz="1600">
                <a:latin typeface="Cambria" pitchFamily="18" charset="0"/>
              </a:rPr>
              <a:t>, интересуются </a:t>
            </a:r>
            <a:r>
              <a:rPr lang="ru-RU" sz="1600" b="1">
                <a:latin typeface="Cambria" pitchFamily="18" charset="0"/>
              </a:rPr>
              <a:t>традициям семьи</a:t>
            </a:r>
            <a:r>
              <a:rPr lang="ru-RU" sz="1600">
                <a:latin typeface="Cambria" pitchFamily="18" charset="0"/>
              </a:rPr>
              <a:t>.</a:t>
            </a:r>
          </a:p>
          <a:p>
            <a:pPr>
              <a:tabLst>
                <a:tab pos="4248150" algn="l"/>
              </a:tabLst>
            </a:pPr>
            <a:r>
              <a:rPr lang="ru-RU" sz="1600">
                <a:latin typeface="Cambria" pitchFamily="18" charset="0"/>
              </a:rPr>
              <a:t> </a:t>
            </a:r>
          </a:p>
          <a:p>
            <a:pPr>
              <a:tabLst>
                <a:tab pos="4248150" algn="l"/>
              </a:tabLst>
            </a:pPr>
            <a:endParaRPr lang="ru-RU" sz="1600">
              <a:latin typeface="Cambria" pitchFamily="18" charset="0"/>
            </a:endParaRPr>
          </a:p>
          <a:p>
            <a:pPr>
              <a:tabLst>
                <a:tab pos="4248150" algn="l"/>
              </a:tabLst>
            </a:pPr>
            <a:endParaRPr lang="ru-RU" sz="1600">
              <a:latin typeface="Cambria" pitchFamily="18" charset="0"/>
            </a:endParaRPr>
          </a:p>
          <a:p>
            <a:pPr eaLnBrk="0" hangingPunct="0">
              <a:tabLst>
                <a:tab pos="4248150" algn="l"/>
              </a:tabLst>
            </a:pPr>
            <a:endParaRPr lang="ru-RU" sz="160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4"/>
          <p:cNvSpPr>
            <a:spLocks noChangeArrowheads="1"/>
          </p:cNvSpPr>
          <p:nvPr/>
        </p:nvSpPr>
        <p:spPr bwMode="auto">
          <a:xfrm>
            <a:off x="3048000" y="890588"/>
            <a:ext cx="609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latin typeface="Cambria" pitchFamily="18" charset="0"/>
              </a:rPr>
              <a:t>Спасибо за внимание!!!</a:t>
            </a:r>
          </a:p>
        </p:txBody>
      </p:sp>
      <p:pic>
        <p:nvPicPr>
          <p:cNvPr id="51202" name="Picture 2" descr="cute-family-vector-524461"/>
          <p:cNvPicPr>
            <a:picLocks noChangeAspect="1" noChangeArrowheads="1"/>
          </p:cNvPicPr>
          <p:nvPr/>
        </p:nvPicPr>
        <p:blipFill>
          <a:blip r:embed="rId2"/>
          <a:srcRect t="-5263" r="4410" b="13158"/>
          <a:stretch>
            <a:fillRect/>
          </a:stretch>
        </p:blipFill>
        <p:spPr bwMode="auto">
          <a:xfrm>
            <a:off x="4089400" y="2844800"/>
            <a:ext cx="34956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725488" y="1320800"/>
            <a:ext cx="10915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  <a:ea typeface="Calibri" pitchFamily="34" charset="0"/>
                <a:cs typeface="Times New Roman" pitchFamily="18" charset="0"/>
              </a:rPr>
              <a:t>Как сказал Л. Н. Толстой, счастлив тот, кто счастлив у себя дома. Детей делают довольными и весёлыми даже незначительные моменты их жизни, но по- настоящему счастливыми их может сделать только счастливая семья. </a:t>
            </a:r>
          </a:p>
          <a:p>
            <a:r>
              <a:rPr lang="ru-RU">
                <a:latin typeface="Cambria" pitchFamily="18" charset="0"/>
                <a:ea typeface="Calibri" pitchFamily="34" charset="0"/>
                <a:cs typeface="Times New Roman" pitchFamily="18" charset="0"/>
              </a:rPr>
              <a:t>Ребёнок выносит из детства различные воспоминания, которые впоследствии накладывают отпечаток на всю его взрослую жизнь. Хорошо, если это будут добрые семейные праздники и обычаи и ребёнок по этой модели семейных отношений создаст свою крепкую и дружную семью.</a:t>
            </a:r>
          </a:p>
          <a:p>
            <a:r>
              <a:rPr lang="ru-RU">
                <a:latin typeface="Cambria" pitchFamily="18" charset="0"/>
                <a:ea typeface="Calibri" pitchFamily="34" charset="0"/>
                <a:cs typeface="Times New Roman" pitchFamily="18" charset="0"/>
              </a:rPr>
              <a:t>Придумывая свои семейные праздники традиции и обычаи, родители делают жизнь малыша более насыщенной и интересной.</a:t>
            </a:r>
          </a:p>
          <a:p>
            <a:r>
              <a:rPr lang="ru-RU">
                <a:latin typeface="Cambria" pitchFamily="18" charset="0"/>
                <a:ea typeface="Calibri" pitchFamily="34" charset="0"/>
                <a:cs typeface="Times New Roman" pitchFamily="18" charset="0"/>
              </a:rPr>
              <a:t>В суматохе будней мы часто не успеваем уделить достаточно времени своим самым любимым и дорогим людям. Порой мы ругаем себя за это, не зная как можно совместить интересную прогулку для детей с долгожданной встречей с близкими и друзьями.</a:t>
            </a:r>
          </a:p>
          <a:p>
            <a:r>
              <a:rPr lang="ru-RU">
                <a:latin typeface="Cambria" pitchFamily="18" charset="0"/>
                <a:ea typeface="Calibri" pitchFamily="34" charset="0"/>
                <a:cs typeface="Times New Roman" pitchFamily="18" charset="0"/>
              </a:rPr>
              <a:t>В настоящее время эта тема стала актуальна и особенно трудна. Большое значение имеет взаимодействие с родителями, их отношению к семейным праздникам, традициям, сохранению вертикальных семейных связей. Поэтому так важно помочь родителям понять, что развитие личности ребёнка не должно идти стихийным путём.</a:t>
            </a:r>
          </a:p>
          <a:p>
            <a:r>
              <a:rPr lang="ru-RU">
                <a:latin typeface="Cambria" pitchFamily="18" charset="0"/>
                <a:ea typeface="Calibri" pitchFamily="34" charset="0"/>
                <a:cs typeface="Times New Roman" pitchFamily="18" charset="0"/>
              </a:rPr>
              <a:t>Ответ прост – сохраняя семейные ценности, возрождаем семейные праздники и  традиции!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389063" y="457200"/>
            <a:ext cx="9601200" cy="1516063"/>
          </a:xfrm>
        </p:spPr>
        <p:txBody>
          <a:bodyPr/>
          <a:lstStyle/>
          <a:p>
            <a:pPr algn="ctr"/>
            <a: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4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Актуальность:</a:t>
            </a:r>
            <a:br>
              <a:rPr lang="ru-RU" sz="4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4400" b="1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389063" y="457200"/>
            <a:ext cx="9601200" cy="1516063"/>
          </a:xfrm>
        </p:spPr>
        <p:txBody>
          <a:bodyPr/>
          <a:lstStyle/>
          <a:p>
            <a:pPr algn="ctr"/>
            <a: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44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176338" y="885825"/>
            <a:ext cx="98139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Проблема: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942975" y="1406525"/>
            <a:ext cx="953611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n-US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>
                <a:latin typeface="Cambria" pitchFamily="18" charset="0"/>
                <a:ea typeface="Calibri" pitchFamily="34" charset="0"/>
                <a:cs typeface="Times New Roman" pitchFamily="18" charset="0"/>
              </a:rPr>
              <a:t>Существует необходимость создания условий, обеспечивающих целостное развитие ребёнка, компетентность его родителей, способность разрешать разные типы социально-педагогических ситуаций, связанных с воспитанием ребёнка.</a:t>
            </a:r>
          </a:p>
          <a:p>
            <a:r>
              <a:rPr lang="ru-RU" sz="2000">
                <a:latin typeface="Cambria" pitchFamily="18" charset="0"/>
                <a:ea typeface="Calibri" pitchFamily="34" charset="0"/>
                <a:cs typeface="Times New Roman" pitchFamily="18" charset="0"/>
              </a:rPr>
              <a:t>Внедрение проекта обеспечит оптимальные условия для изучения детьми  праздников  и традиций своей семьи, возрастет интерес к семье, ее прошлому и настоящему. У детей появится желание быть похожими на близких людей в делах, поступках. Проявится эмоционально–положительное отношение к своей семье, гордость за свою семью, бережное отношение к семейным реликвиям. Чаще возникнет желание реализовать знания о семье в собственной деятельности </a:t>
            </a:r>
            <a:r>
              <a:rPr lang="ru-RU" sz="2000" i="1">
                <a:latin typeface="Cambria" pitchFamily="18" charset="0"/>
                <a:ea typeface="Calibri" pitchFamily="34" charset="0"/>
                <a:cs typeface="Times New Roman" pitchFamily="18" charset="0"/>
              </a:rPr>
              <a:t>(рассказы, рисунки, предъявление)</a:t>
            </a:r>
            <a:r>
              <a:rPr lang="ru-RU" sz="2000"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7263" y="290513"/>
            <a:ext cx="4340225" cy="5756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smtClean="0"/>
              <a:t>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smtClean="0"/>
              <a:t> </a:t>
            </a:r>
            <a:r>
              <a:rPr lang="ru-RU" sz="1900" b="1" dirty="0" smtClean="0"/>
              <a:t>Цель</a:t>
            </a:r>
            <a:r>
              <a:rPr lang="ru-RU" sz="1900" b="1" dirty="0"/>
              <a:t>:</a:t>
            </a:r>
            <a:endParaRPr lang="ru-RU" sz="19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Формировать представление о значении семьи в жизни ребёнка и о семейных праздника; актуализировать эмоциональный опыт детей в семейных взаимоотношениях; способствовать развитию доброжелательности, терпимости, внимания, взаимопомощи.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7488" y="420688"/>
            <a:ext cx="5597525" cy="575627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/>
              <a:t>Задачи: </a:t>
            </a:r>
            <a:endParaRPr lang="ru-RU" sz="1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Формирование у детей представления о семье, о нравственном отношении к семейным традициям.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Создание в детском саду условий для разнообразного по содержанию и формам сотрудничества с семьёй.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Знакомство педагогов и родителей с лучшим опытом воспитания детей дошкольного возраста в детском саду и семье. Развитие творческих способностей взрослых и детей в процессе совместной деятельности, любознательность, наблюдательность.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Организовать реализацию данных задач в детском саду таким образом, чтобы она обеспечила каждому ребёнку гармоничное развитие, помогала ему использовать полученные знания и впечатления  для поднятия нравственного и эстетического уровня воспитания.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/>
          </a:p>
        </p:txBody>
      </p:sp>
      <p:pic>
        <p:nvPicPr>
          <p:cNvPr id="5" name="Рисунок 4" descr="https://ds04.infourok.ru/uploads/ex/0f2c/000a6f6b-9154a454/3/hello_html_m5e0aacee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62743" y="3396343"/>
            <a:ext cx="3367313" cy="2780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Предположительные результаты:</a:t>
            </a:r>
            <a:br>
              <a:rPr lang="ru-RU" sz="4400" b="1" smtClean="0"/>
            </a:br>
            <a:endParaRPr lang="ru-RU" sz="4400" b="1" smtClean="0"/>
          </a:p>
        </p:txBody>
      </p:sp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1552575" y="1131888"/>
            <a:ext cx="89122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Воспитание чувства гордости у воспитанников за свою семью, любовь к её членам; знание истории своей семьи, </a:t>
            </a:r>
            <a:r>
              <a:rPr lang="ru-RU" sz="2400" b="1">
                <a:latin typeface="Cambria" pitchFamily="18" charset="0"/>
                <a:cs typeface="Times New Roman" pitchFamily="18" charset="0"/>
              </a:rPr>
              <a:t>семейные праздники и традиции</a:t>
            </a:r>
            <a:r>
              <a:rPr lang="ru-RU" sz="2400">
                <a:latin typeface="Cambria" pitchFamily="18" charset="0"/>
                <a:cs typeface="Times New Roman" pitchFamily="18" charset="0"/>
              </a:rPr>
              <a:t>.</a:t>
            </a:r>
            <a:endParaRPr lang="ru-RU" sz="240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Создание системы совместной </a:t>
            </a:r>
            <a:r>
              <a:rPr lang="ru-RU" sz="2400" u="sng">
                <a:latin typeface="Cambria" pitchFamily="18" charset="0"/>
                <a:cs typeface="Times New Roman" pitchFamily="18" charset="0"/>
              </a:rPr>
              <a:t>деятельности</a:t>
            </a:r>
            <a:r>
              <a:rPr lang="ru-RU" sz="2400">
                <a:latin typeface="Cambria" pitchFamily="18" charset="0"/>
                <a:cs typeface="Times New Roman" pitchFamily="18" charset="0"/>
              </a:rPr>
              <a:t>: </a:t>
            </a:r>
            <a:r>
              <a:rPr lang="ru-RU" sz="2400" i="1">
                <a:latin typeface="Cambria" pitchFamily="18" charset="0"/>
                <a:cs typeface="Times New Roman" pitchFamily="18" charset="0"/>
              </a:rPr>
              <a:t>«ребёнок - педагог»</a:t>
            </a:r>
            <a:r>
              <a:rPr lang="ru-RU" sz="2400">
                <a:latin typeface="Cambria" pitchFamily="18" charset="0"/>
                <a:cs typeface="Times New Roman" pitchFamily="18" charset="0"/>
              </a:rPr>
              <a:t> и </a:t>
            </a:r>
            <a:r>
              <a:rPr lang="ru-RU" sz="2400" i="1">
                <a:latin typeface="Cambria" pitchFamily="18" charset="0"/>
                <a:cs typeface="Times New Roman" pitchFamily="18" charset="0"/>
              </a:rPr>
              <a:t>«ребёнок - родитель»</a:t>
            </a:r>
            <a:r>
              <a:rPr lang="ru-RU" sz="2400">
                <a:latin typeface="Cambria" pitchFamily="18" charset="0"/>
                <a:cs typeface="Times New Roman" pitchFamily="18" charset="0"/>
              </a:rPr>
              <a:t> по данной проблеме.</a:t>
            </a:r>
            <a:endParaRPr lang="ru-RU" sz="2400">
              <a:latin typeface="Cambria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Самореализация родителей как субъектов образовательной деятельности, возможность конструктивного сотрудничества педагогов с семьями воспитанников, создание благоприятного микроклимата в детско-родительском коллективе.</a:t>
            </a:r>
            <a:endParaRPr lang="ru-RU" sz="2400">
              <a:latin typeface="Cambria" pitchFamily="18" charset="0"/>
            </a:endParaRPr>
          </a:p>
          <a:p>
            <a:r>
              <a:rPr lang="ru-RU" sz="2400">
                <a:latin typeface="Cambria" pitchFamily="18" charset="0"/>
                <a:cs typeface="Times New Roman" pitchFamily="18" charset="0"/>
              </a:rPr>
              <a:t>Повышение психолого-педагогической культуры родителей</a:t>
            </a:r>
            <a:endParaRPr lang="ru-RU" sz="240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/>
              <a:t>I этап - организационный</a:t>
            </a:r>
            <a:endParaRPr lang="ru-RU" sz="3200" dirty="0"/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609725" y="865188"/>
            <a:ext cx="86836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latin typeface="Calibri" pitchFamily="34" charset="0"/>
              <a:cs typeface="Times New Roman" pitchFamily="18" charset="0"/>
            </a:endParaRPr>
          </a:p>
          <a:p>
            <a:endParaRPr lang="ru-RU" sz="1200"/>
          </a:p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1. Анкетирование родителей, педагогов по теме: </a:t>
            </a:r>
            <a:r>
              <a:rPr lang="ru-RU" i="1"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i="1">
                <a:latin typeface="Cambria" pitchFamily="18" charset="0"/>
                <a:cs typeface="Times New Roman" pitchFamily="18" charset="0"/>
              </a:rPr>
              <a:t>Семья. Семейные праздники</a:t>
            </a:r>
            <a:r>
              <a:rPr lang="ru-RU" i="1">
                <a:latin typeface="Cambria" pitchFamily="18" charset="0"/>
                <a:cs typeface="Times New Roman" pitchFamily="18" charset="0"/>
              </a:rPr>
              <a:t>»</a:t>
            </a:r>
            <a:endParaRPr lang="ru-RU">
              <a:latin typeface="Cambria" pitchFamily="18" charset="0"/>
            </a:endParaRPr>
          </a:p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2. Беседы с детьми об их семье, родственниках, </a:t>
            </a:r>
            <a:r>
              <a:rPr lang="ru-RU" b="1">
                <a:latin typeface="Cambria" pitchFamily="18" charset="0"/>
                <a:cs typeface="Times New Roman" pitchFamily="18" charset="0"/>
              </a:rPr>
              <a:t>семейных праздниках</a:t>
            </a:r>
            <a:r>
              <a:rPr lang="ru-RU">
                <a:latin typeface="Cambria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>
                <a:latin typeface="Cambria" pitchFamily="18" charset="0"/>
                <a:cs typeface="Times New Roman" pitchFamily="18" charset="0"/>
              </a:rPr>
              <a:t>3.Подбор литературы по теме «</a:t>
            </a:r>
            <a:r>
              <a:rPr lang="ru-RU" b="1" i="1">
                <a:latin typeface="Cambria" pitchFamily="18" charset="0"/>
                <a:cs typeface="Times New Roman" pitchFamily="18" charset="0"/>
              </a:rPr>
              <a:t>Семейные праздники</a:t>
            </a:r>
            <a:r>
              <a:rPr lang="ru-RU">
                <a:latin typeface="Cambria" pitchFamily="18" charset="0"/>
                <a:cs typeface="Times New Roman" pitchFamily="18" charset="0"/>
              </a:rPr>
              <a:t>»</a:t>
            </a:r>
            <a:endParaRPr lang="ru-RU">
              <a:latin typeface="Cambria" pitchFamily="18" charset="0"/>
            </a:endParaRPr>
          </a:p>
        </p:txBody>
      </p:sp>
      <p:sp>
        <p:nvSpPr>
          <p:cNvPr id="29699" name="AutoShape 3" descr="https://birzha-kursk.ru/wp-content/uploads/2018/11/0oeZ9Y9WKx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29700" name="Рисунок 5" descr="C:\Users\Олга\Desktop\0oeZ9Y9WKx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2700338"/>
            <a:ext cx="241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 descr="C:\Users\Олга\Desktop\6250_4771054373_thb.jpg"/>
          <p:cNvPicPr>
            <a:picLocks noChangeAspect="1" noChangeArrowheads="1"/>
          </p:cNvPicPr>
          <p:nvPr/>
        </p:nvPicPr>
        <p:blipFill>
          <a:blip r:embed="rId3"/>
          <a:srcRect b="12161"/>
          <a:stretch>
            <a:fillRect/>
          </a:stretch>
        </p:blipFill>
        <p:spPr bwMode="auto">
          <a:xfrm>
            <a:off x="7559675" y="2425700"/>
            <a:ext cx="312261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8" descr="C:\Users\Олга\Desktop\56e25e2b43edb.jpg"/>
          <p:cNvPicPr>
            <a:picLocks noChangeAspect="1" noChangeArrowheads="1"/>
          </p:cNvPicPr>
          <p:nvPr/>
        </p:nvPicPr>
        <p:blipFill>
          <a:blip r:embed="rId4"/>
          <a:srcRect r="2039" b="11328"/>
          <a:stretch>
            <a:fillRect/>
          </a:stretch>
        </p:blipFill>
        <p:spPr bwMode="auto">
          <a:xfrm>
            <a:off x="3597275" y="2206625"/>
            <a:ext cx="384175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Формы работы с участниками проекта.</a:t>
            </a:r>
            <a:br>
              <a:rPr lang="ru-RU" sz="3600" b="1" smtClean="0"/>
            </a:br>
            <a:endParaRPr lang="ru-RU" sz="3600" b="1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357313"/>
            <a:ext cx="4572000" cy="4500562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u="sng" dirty="0"/>
              <a:t>С детьми</a:t>
            </a:r>
            <a:r>
              <a:rPr lang="ru-RU" sz="2600" dirty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Организованная образовательная деятельность в виде бесед, игр, драматизаций, экскурсий, кукольных спектаклей.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Рассматривание </a:t>
            </a:r>
            <a:r>
              <a:rPr lang="ru-RU" b="1" dirty="0"/>
              <a:t>семейных альбомов</a:t>
            </a:r>
            <a:r>
              <a:rPr lang="ru-RU" dirty="0"/>
              <a:t>, картин, иллюстраций.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Выставки детских работ в рамках реализации </a:t>
            </a:r>
            <a:r>
              <a:rPr lang="ru-RU" b="1" dirty="0"/>
              <a:t>проекта</a:t>
            </a:r>
            <a:r>
              <a:rPr lang="ru-RU" dirty="0"/>
              <a:t>; дидактические и сюжетно-ролевые игры по </a:t>
            </a:r>
            <a:r>
              <a:rPr lang="ru-RU" b="1" dirty="0"/>
              <a:t>проекту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Разучивание стихов, пословиц, поговорок о семье; творческая речевая </a:t>
            </a:r>
            <a:r>
              <a:rPr lang="ru-RU" u="sng" dirty="0"/>
              <a:t>деятельность</a:t>
            </a:r>
            <a:r>
              <a:rPr lang="ru-RU" dirty="0"/>
              <a:t>: сочинение рассказов и сказок о семье;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3" y="1357313"/>
            <a:ext cx="4572000" cy="4500562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u="sng" dirty="0"/>
              <a:t>С родителями</a:t>
            </a:r>
            <a:r>
              <a:rPr lang="ru-RU" sz="2600" dirty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Наглядная информация (папки-передвижки, стендовая информация, информация на сайте детского сада);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Беседы и консультации;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Родительское собрание в рамках реализации </a:t>
            </a:r>
            <a:r>
              <a:rPr lang="ru-RU" b="1" dirty="0"/>
              <a:t>проекта</a:t>
            </a:r>
            <a:r>
              <a:rPr lang="ru-RU" dirty="0"/>
              <a:t>: </a:t>
            </a:r>
            <a:r>
              <a:rPr lang="ru-RU" i="1" dirty="0"/>
              <a:t>«Какие бывают семейные праздники и традиции»</a:t>
            </a:r>
            <a:r>
              <a:rPr lang="ru-RU" dirty="0"/>
              <a:t>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u="sng" dirty="0"/>
              <a:t>Анкетирование</a:t>
            </a:r>
            <a:r>
              <a:rPr lang="ru-RU" dirty="0"/>
              <a:t>: </a:t>
            </a:r>
            <a:r>
              <a:rPr lang="ru-RU" i="1" dirty="0"/>
              <a:t>«</a:t>
            </a:r>
            <a:r>
              <a:rPr lang="ru-RU" b="1" i="1" dirty="0"/>
              <a:t>Семья. Семейные праздники</a:t>
            </a:r>
            <a:r>
              <a:rPr lang="ru-RU" i="1" dirty="0"/>
              <a:t>»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Участие родителей в фотовыставке </a:t>
            </a:r>
            <a:r>
              <a:rPr lang="ru-RU" i="1" dirty="0" smtClean="0"/>
              <a:t>«Семейные праздники»</a:t>
            </a:r>
            <a:r>
              <a:rPr lang="ru-RU" dirty="0" smtClean="0"/>
              <a:t>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Семейная копилка </a:t>
            </a:r>
            <a:r>
              <a:rPr lang="ru-RU" i="1" dirty="0"/>
              <a:t>«Расскажи о </a:t>
            </a:r>
            <a:r>
              <a:rPr lang="ru-RU" b="1" i="1" dirty="0"/>
              <a:t>семейных праздниках</a:t>
            </a:r>
            <a:r>
              <a:rPr lang="ru-RU" i="1" dirty="0"/>
              <a:t>»</a:t>
            </a:r>
            <a:r>
              <a:rPr lang="ru-RU" dirty="0"/>
              <a:t>, </a:t>
            </a:r>
            <a:r>
              <a:rPr lang="ru-RU" i="1" dirty="0"/>
              <a:t>«Моё любимое занятие»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Текст 5"/>
          <p:cNvSpPr>
            <a:spLocks noGrp="1"/>
          </p:cNvSpPr>
          <p:nvPr>
            <p:ph type="body" sz="half" idx="2"/>
          </p:nvPr>
        </p:nvSpPr>
        <p:spPr>
          <a:xfrm>
            <a:off x="6283325" y="4227513"/>
            <a:ext cx="2590800" cy="1792287"/>
          </a:xfrm>
        </p:spPr>
        <p:txBody>
          <a:bodyPr/>
          <a:lstStyle/>
          <a:p>
            <a:r>
              <a:rPr lang="ru-RU" sz="3200" b="1" smtClean="0"/>
              <a:t>Семейные праздники</a:t>
            </a:r>
          </a:p>
        </p:txBody>
      </p:sp>
      <p:pic>
        <p:nvPicPr>
          <p:cNvPr id="31746" name="Рисунок 11" descr="http://new.ja7ja.ru/wp-content/uploads/2017/02/1.jpg"/>
          <p:cNvPicPr>
            <a:picLocks noGrp="1"/>
          </p:cNvPicPr>
          <p:nvPr>
            <p:ph type="pic" sz="quarter" idx="14"/>
          </p:nvPr>
        </p:nvPicPr>
        <p:blipFill>
          <a:blip r:embed="rId2"/>
          <a:srcRect l="13849" r="13849"/>
          <a:stretch>
            <a:fillRect/>
          </a:stretch>
        </p:blipFill>
        <p:spPr>
          <a:xfrm>
            <a:off x="5732463" y="871538"/>
            <a:ext cx="2570162" cy="3105150"/>
          </a:xfrm>
          <a:prstGeom prst="rect">
            <a:avLst/>
          </a:prstGeom>
          <a:ln>
            <a:noFill/>
          </a:ln>
        </p:spPr>
      </p:pic>
      <p:pic>
        <p:nvPicPr>
          <p:cNvPr id="31747" name="Рисунок 12" descr="https://i.pinimg.com/736x/53/79/00/5379007b654de843fdc437522df1a4a0---mars-greeting-card.jpg"/>
          <p:cNvPicPr>
            <a:picLocks noGrp="1"/>
          </p:cNvPicPr>
          <p:nvPr>
            <p:ph type="pic" sz="quarter" idx="15"/>
          </p:nvPr>
        </p:nvPicPr>
        <p:blipFill>
          <a:blip r:embed="rId3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3" r="3"/>
          <a:stretch>
            <a:fillRect/>
          </a:stretch>
        </p:blipFill>
        <p:spPr>
          <a:xfrm>
            <a:off x="8874125" y="1622425"/>
            <a:ext cx="2217738" cy="3297238"/>
          </a:xfrm>
          <a:prstGeom prst="rect">
            <a:avLst/>
          </a:prstGeom>
          <a:ln>
            <a:noFill/>
          </a:ln>
        </p:spPr>
      </p:pic>
      <p:pic>
        <p:nvPicPr>
          <p:cNvPr id="31748" name="Рисунок 17" descr="https://family365.ru/upload/000/u7/035/c5b7073d.jpg"/>
          <p:cNvPicPr>
            <a:picLocks noGrp="1"/>
          </p:cNvPicPr>
          <p:nvPr>
            <p:ph type="pic" sz="quarter" idx="13"/>
          </p:nvPr>
        </p:nvPicPr>
        <p:blipFill>
          <a:blip r:embed="rId4"/>
          <a:srcRect t="15427" b="15427"/>
          <a:stretch>
            <a:fillRect/>
          </a:stretch>
        </p:blipFill>
        <p:spPr>
          <a:xfrm>
            <a:off x="1306513" y="1958975"/>
            <a:ext cx="4643437" cy="32670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16</TotalTime>
  <Words>888</Words>
  <Application>Microsoft Office PowerPoint</Application>
  <PresentationFormat>Произвольный</PresentationFormat>
  <Paragraphs>108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19</vt:i4>
      </vt:variant>
      <vt:variant>
        <vt:lpstr>Заголовки слайдов</vt:lpstr>
      </vt:variant>
      <vt:variant>
        <vt:i4>28</vt:i4>
      </vt:variant>
    </vt:vector>
  </HeadingPairs>
  <TitlesOfParts>
    <vt:vector size="53" baseType="lpstr">
      <vt:lpstr>Cambria</vt:lpstr>
      <vt:lpstr>Arial</vt:lpstr>
      <vt:lpstr>Calibri</vt:lpstr>
      <vt:lpstr>Times New Roman</vt:lpstr>
      <vt:lpstr>Wingdings</vt:lpstr>
      <vt:lpstr>Comic Sans MS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LeavesAlbum_16x9</vt:lpstr>
      <vt:lpstr>«Семейные праздники“</vt:lpstr>
      <vt:lpstr>Семья – это то, что мы делим на всех, Всем понемножку: и слезы и смех, Семья – это то, что с тобою всегда. Пусть мчатся секунды, недели, года, Но стены родные, отчий твой дом – Сердце навеки останется в нем ! </vt:lpstr>
      <vt:lpstr> Актуальность: </vt:lpstr>
      <vt:lpstr> </vt:lpstr>
      <vt:lpstr>Слайд 5</vt:lpstr>
      <vt:lpstr>Предположительные результаты: </vt:lpstr>
      <vt:lpstr>Слайд 7</vt:lpstr>
      <vt:lpstr>Формы работы с участниками проекта. </vt:lpstr>
      <vt:lpstr>Слайд 9</vt:lpstr>
      <vt:lpstr>Слайд 10</vt:lpstr>
      <vt:lpstr>Слайд 11</vt:lpstr>
      <vt:lpstr>Слайд 12</vt:lpstr>
      <vt:lpstr>Слайд 13</vt:lpstr>
      <vt:lpstr>Пословицы и поговорки о семье </vt:lpstr>
      <vt:lpstr>Выучили стихотворение «Семья» </vt:lpstr>
      <vt:lpstr>Слайд 16</vt:lpstr>
      <vt:lpstr>Слайд 17</vt:lpstr>
      <vt:lpstr>Слайд 18</vt:lpstr>
      <vt:lpstr>Слайд 19</vt:lpstr>
      <vt:lpstr>23 февраля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«Семейные праздники“</dc:title>
  <dc:creator/>
  <cp:keywords/>
  <cp:lastModifiedBy/>
  <cp:revision>2</cp:revision>
  <dcterms:created xsi:type="dcterms:W3CDTF">2018-12-12T05:16:38Z</dcterms:created>
  <dcterms:modified xsi:type="dcterms:W3CDTF">2019-01-29T07:07:19Z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